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 /><Relationship Id="rId2" Type="http://schemas.openxmlformats.org/package/2006/relationships/metadata/thumbnail" Target="docProps/thumbnail.jpeg" /><Relationship Id="rId1" Type="http://schemas.openxmlformats.org/officeDocument/2006/relationships/officeDocument" Target="ppt/presentation.xml" /><Relationship Id="rId5" Type="http://schemas.openxmlformats.org/officeDocument/2006/relationships/custom-properties" Target="docProps/custom.xml" /><Relationship Id="rId4" Type="http://schemas.openxmlformats.org/officeDocument/2006/relationships/extended-properties" Target="docProps/app.xml" 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8288000" cy="10287000"/>
  <p:notesSz cx="6858000" cy="9144000"/>
  <p:embeddedFontLst>
    <p:embeddedFont>
      <p:font typeface="Calibri" panose="020F0502020204030204" pitchFamily="34" charset="0"/>
      <p:regular r:id="rId11"/>
      <p:bold r:id="rId12"/>
      <p:italic r:id="rId13"/>
      <p:boldItalic r:id="rId1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 /><Relationship Id="rId13" Type="http://schemas.openxmlformats.org/officeDocument/2006/relationships/font" Target="fonts/font3.fntdata" /><Relationship Id="rId18" Type="http://schemas.openxmlformats.org/officeDocument/2006/relationships/tableStyles" Target="tableStyles.xml" /><Relationship Id="rId3" Type="http://schemas.openxmlformats.org/officeDocument/2006/relationships/slide" Target="slides/slide2.xml" /><Relationship Id="rId7" Type="http://schemas.openxmlformats.org/officeDocument/2006/relationships/slide" Target="slides/slide6.xml" /><Relationship Id="rId12" Type="http://schemas.openxmlformats.org/officeDocument/2006/relationships/font" Target="fonts/font2.fntdata" /><Relationship Id="rId17" Type="http://schemas.openxmlformats.org/officeDocument/2006/relationships/theme" Target="theme/theme1.xml" /><Relationship Id="rId2" Type="http://schemas.openxmlformats.org/officeDocument/2006/relationships/slide" Target="slides/slide1.xml" /><Relationship Id="rId16" Type="http://schemas.openxmlformats.org/officeDocument/2006/relationships/viewProps" Target="viewProps.xml" /><Relationship Id="rId1" Type="http://schemas.openxmlformats.org/officeDocument/2006/relationships/slideMaster" Target="slideMasters/slideMaster1.xml" /><Relationship Id="rId6" Type="http://schemas.openxmlformats.org/officeDocument/2006/relationships/slide" Target="slides/slide5.xml" /><Relationship Id="rId11" Type="http://schemas.openxmlformats.org/officeDocument/2006/relationships/font" Target="fonts/font1.fntdata" /><Relationship Id="rId5" Type="http://schemas.openxmlformats.org/officeDocument/2006/relationships/slide" Target="slides/slide4.xml" /><Relationship Id="rId15" Type="http://schemas.openxmlformats.org/officeDocument/2006/relationships/presProps" Target="presProps.xml" /><Relationship Id="rId10" Type="http://schemas.openxmlformats.org/officeDocument/2006/relationships/slide" Target="slides/slide9.xml" /><Relationship Id="rId4" Type="http://schemas.openxmlformats.org/officeDocument/2006/relationships/slide" Target="slides/slide3.xml" /><Relationship Id="rId9" Type="http://schemas.openxmlformats.org/officeDocument/2006/relationships/slide" Target="slides/slide8.xml" /><Relationship Id="rId14" Type="http://schemas.openxmlformats.org/officeDocument/2006/relationships/font" Target="fonts/font4.fntdata" /></Relationships>
</file>

<file path=ppt/media/image1.png>
</file>

<file path=ppt/media/image10.png>
</file>

<file path=ppt/media/image11.jpeg>
</file>

<file path=ppt/media/image12.jpeg>
</file>

<file path=ppt/media/image13.jpeg>
</file>

<file path=ppt/media/image14.png>
</file>

<file path=ppt/media/image15.jpeg>
</file>

<file path=ppt/media/image16.jpeg>
</file>

<file path=ppt/media/image17.jpeg>
</file>

<file path=ppt/media/image18.jpeg>
</file>

<file path=ppt/media/image19.jpeg>
</file>

<file path=ppt/media/image2.png>
</file>

<file path=ppt/media/image20.jpeg>
</file>

<file path=ppt/media/image21.jpeg>
</file>

<file path=ppt/media/image22.png>
</file>

<file path=ppt/media/image23.png>
</file>

<file path=ppt/media/image24.svg>
</file>

<file path=ppt/media/image25.png>
</file>

<file path=ppt/media/image26.png>
</file>

<file path=ppt/media/image27.svg>
</file>

<file path=ppt/media/image28.png>
</file>

<file path=ppt/media/image29.svg>
</file>

<file path=ppt/media/image3.svg>
</file>

<file path=ppt/media/image4.png>
</file>

<file path=ppt/media/image5.svg>
</file>

<file path=ppt/media/image6.png>
</file>

<file path=ppt/media/image7.png>
</file>

<file path=ppt/media/image8.png>
</file>

<file path=ppt/media/image9.sv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11/29/2025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11/29/2025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11/29/2025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11/29/2025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11/29/2025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11/29/2025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11/29/2025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11/29/2025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11/29/2025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11/29/2025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11/29/2025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 /><Relationship Id="rId3" Type="http://schemas.openxmlformats.org/officeDocument/2006/relationships/slideLayout" Target="../slideLayouts/slideLayout3.xml" /><Relationship Id="rId7" Type="http://schemas.openxmlformats.org/officeDocument/2006/relationships/slideLayout" Target="../slideLayouts/slideLayout7.xml" /><Relationship Id="rId12" Type="http://schemas.openxmlformats.org/officeDocument/2006/relationships/theme" Target="../theme/theme1.xml" /><Relationship Id="rId2" Type="http://schemas.openxmlformats.org/officeDocument/2006/relationships/slideLayout" Target="../slideLayouts/slideLayout2.xml" /><Relationship Id="rId1" Type="http://schemas.openxmlformats.org/officeDocument/2006/relationships/slideLayout" Target="../slideLayouts/slideLayout1.xml" /><Relationship Id="rId6" Type="http://schemas.openxmlformats.org/officeDocument/2006/relationships/slideLayout" Target="../slideLayouts/slideLayout6.xml" /><Relationship Id="rId11" Type="http://schemas.openxmlformats.org/officeDocument/2006/relationships/slideLayout" Target="../slideLayouts/slideLayout11.xml" /><Relationship Id="rId5" Type="http://schemas.openxmlformats.org/officeDocument/2006/relationships/slideLayout" Target="../slideLayouts/slideLayout5.xml" /><Relationship Id="rId10" Type="http://schemas.openxmlformats.org/officeDocument/2006/relationships/slideLayout" Target="../slideLayouts/slideLayout10.xml" /><Relationship Id="rId4" Type="http://schemas.openxmlformats.org/officeDocument/2006/relationships/slideLayout" Target="../slideLayouts/slideLayout4.xml" /><Relationship Id="rId9" Type="http://schemas.openxmlformats.org/officeDocument/2006/relationships/slideLayout" Target="../slideLayouts/slideLayout9.xml" 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t>11/29/2025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 /><Relationship Id="rId3" Type="http://schemas.openxmlformats.org/officeDocument/2006/relationships/image" Target="../media/image2.png" /><Relationship Id="rId7" Type="http://schemas.openxmlformats.org/officeDocument/2006/relationships/image" Target="../media/image6.png" /><Relationship Id="rId2" Type="http://schemas.openxmlformats.org/officeDocument/2006/relationships/image" Target="../media/image1.png" /><Relationship Id="rId1" Type="http://schemas.openxmlformats.org/officeDocument/2006/relationships/slideLayout" Target="../slideLayouts/slideLayout7.xml" /><Relationship Id="rId6" Type="http://schemas.openxmlformats.org/officeDocument/2006/relationships/image" Target="../media/image5.svg" /><Relationship Id="rId5" Type="http://schemas.openxmlformats.org/officeDocument/2006/relationships/image" Target="../media/image4.png" /><Relationship Id="rId4" Type="http://schemas.openxmlformats.org/officeDocument/2006/relationships/image" Target="../media/image3.svg" 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 /><Relationship Id="rId3" Type="http://schemas.openxmlformats.org/officeDocument/2006/relationships/image" Target="../media/image5.svg" /><Relationship Id="rId7" Type="http://schemas.openxmlformats.org/officeDocument/2006/relationships/image" Target="../media/image9.svg" /><Relationship Id="rId2" Type="http://schemas.openxmlformats.org/officeDocument/2006/relationships/image" Target="../media/image4.png" /><Relationship Id="rId1" Type="http://schemas.openxmlformats.org/officeDocument/2006/relationships/slideLayout" Target="../slideLayouts/slideLayout7.xml" /><Relationship Id="rId6" Type="http://schemas.openxmlformats.org/officeDocument/2006/relationships/image" Target="../media/image8.png" /><Relationship Id="rId5" Type="http://schemas.openxmlformats.org/officeDocument/2006/relationships/image" Target="../media/image3.svg" /><Relationship Id="rId4" Type="http://schemas.openxmlformats.org/officeDocument/2006/relationships/image" Target="../media/image2.png" 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 /><Relationship Id="rId3" Type="http://schemas.openxmlformats.org/officeDocument/2006/relationships/image" Target="../media/image4.png" /><Relationship Id="rId7" Type="http://schemas.openxmlformats.org/officeDocument/2006/relationships/image" Target="../media/image12.jpeg" /><Relationship Id="rId2" Type="http://schemas.openxmlformats.org/officeDocument/2006/relationships/image" Target="../media/image11.jpeg" /><Relationship Id="rId1" Type="http://schemas.openxmlformats.org/officeDocument/2006/relationships/slideLayout" Target="../slideLayouts/slideLayout7.xml" /><Relationship Id="rId6" Type="http://schemas.openxmlformats.org/officeDocument/2006/relationships/image" Target="../media/image3.svg" /><Relationship Id="rId5" Type="http://schemas.openxmlformats.org/officeDocument/2006/relationships/image" Target="../media/image2.png" /><Relationship Id="rId4" Type="http://schemas.openxmlformats.org/officeDocument/2006/relationships/image" Target="../media/image5.svg" /><Relationship Id="rId9" Type="http://schemas.openxmlformats.org/officeDocument/2006/relationships/image" Target="../media/image9.svg" 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svg" /><Relationship Id="rId3" Type="http://schemas.openxmlformats.org/officeDocument/2006/relationships/image" Target="../media/image2.png" /><Relationship Id="rId7" Type="http://schemas.openxmlformats.org/officeDocument/2006/relationships/image" Target="../media/image8.png" /><Relationship Id="rId2" Type="http://schemas.openxmlformats.org/officeDocument/2006/relationships/image" Target="../media/image13.jpeg" /><Relationship Id="rId1" Type="http://schemas.openxmlformats.org/officeDocument/2006/relationships/slideLayout" Target="../slideLayouts/slideLayout7.xml" /><Relationship Id="rId6" Type="http://schemas.openxmlformats.org/officeDocument/2006/relationships/image" Target="../media/image5.svg" /><Relationship Id="rId5" Type="http://schemas.openxmlformats.org/officeDocument/2006/relationships/image" Target="../media/image4.png" /><Relationship Id="rId4" Type="http://schemas.openxmlformats.org/officeDocument/2006/relationships/image" Target="../media/image3.svg" 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 /><Relationship Id="rId13" Type="http://schemas.openxmlformats.org/officeDocument/2006/relationships/image" Target="../media/image19.jpeg" /><Relationship Id="rId3" Type="http://schemas.openxmlformats.org/officeDocument/2006/relationships/image" Target="../media/image4.png" /><Relationship Id="rId7" Type="http://schemas.openxmlformats.org/officeDocument/2006/relationships/image" Target="../media/image15.jpeg" /><Relationship Id="rId12" Type="http://schemas.openxmlformats.org/officeDocument/2006/relationships/image" Target="../media/image18.jpeg" /><Relationship Id="rId2" Type="http://schemas.openxmlformats.org/officeDocument/2006/relationships/image" Target="../media/image14.png" /><Relationship Id="rId1" Type="http://schemas.openxmlformats.org/officeDocument/2006/relationships/slideLayout" Target="../slideLayouts/slideLayout7.xml" /><Relationship Id="rId6" Type="http://schemas.openxmlformats.org/officeDocument/2006/relationships/image" Target="../media/image3.svg" /><Relationship Id="rId11" Type="http://schemas.openxmlformats.org/officeDocument/2006/relationships/image" Target="../media/image17.jpeg" /><Relationship Id="rId5" Type="http://schemas.openxmlformats.org/officeDocument/2006/relationships/image" Target="../media/image2.png" /><Relationship Id="rId10" Type="http://schemas.openxmlformats.org/officeDocument/2006/relationships/image" Target="../media/image16.jpeg" /><Relationship Id="rId4" Type="http://schemas.openxmlformats.org/officeDocument/2006/relationships/image" Target="../media/image5.svg" /><Relationship Id="rId9" Type="http://schemas.openxmlformats.org/officeDocument/2006/relationships/image" Target="../media/image9.svg" 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svg" /><Relationship Id="rId3" Type="http://schemas.openxmlformats.org/officeDocument/2006/relationships/image" Target="../media/image4.png" /><Relationship Id="rId7" Type="http://schemas.openxmlformats.org/officeDocument/2006/relationships/image" Target="../media/image8.png" /><Relationship Id="rId2" Type="http://schemas.openxmlformats.org/officeDocument/2006/relationships/image" Target="../media/image20.jpeg" /><Relationship Id="rId1" Type="http://schemas.openxmlformats.org/officeDocument/2006/relationships/slideLayout" Target="../slideLayouts/slideLayout7.xml" /><Relationship Id="rId6" Type="http://schemas.openxmlformats.org/officeDocument/2006/relationships/image" Target="../media/image3.svg" /><Relationship Id="rId5" Type="http://schemas.openxmlformats.org/officeDocument/2006/relationships/image" Target="../media/image2.png" /><Relationship Id="rId4" Type="http://schemas.openxmlformats.org/officeDocument/2006/relationships/image" Target="../media/image5.svg" /><Relationship Id="rId9" Type="http://schemas.openxmlformats.org/officeDocument/2006/relationships/image" Target="../media/image21.jpeg" 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png" /><Relationship Id="rId3" Type="http://schemas.openxmlformats.org/officeDocument/2006/relationships/image" Target="../media/image5.svg" /><Relationship Id="rId7" Type="http://schemas.openxmlformats.org/officeDocument/2006/relationships/image" Target="../media/image9.svg" /><Relationship Id="rId2" Type="http://schemas.openxmlformats.org/officeDocument/2006/relationships/image" Target="../media/image4.png" /><Relationship Id="rId1" Type="http://schemas.openxmlformats.org/officeDocument/2006/relationships/slideLayout" Target="../slideLayouts/slideLayout7.xml" /><Relationship Id="rId6" Type="http://schemas.openxmlformats.org/officeDocument/2006/relationships/image" Target="../media/image8.png" /><Relationship Id="rId11" Type="http://schemas.openxmlformats.org/officeDocument/2006/relationships/image" Target="../media/image25.png" /><Relationship Id="rId5" Type="http://schemas.openxmlformats.org/officeDocument/2006/relationships/image" Target="../media/image3.svg" /><Relationship Id="rId10" Type="http://schemas.openxmlformats.org/officeDocument/2006/relationships/image" Target="../media/image24.svg" /><Relationship Id="rId4" Type="http://schemas.openxmlformats.org/officeDocument/2006/relationships/image" Target="../media/image2.png" /><Relationship Id="rId9" Type="http://schemas.openxmlformats.org/officeDocument/2006/relationships/image" Target="../media/image23.png" 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6.png" /><Relationship Id="rId3" Type="http://schemas.openxmlformats.org/officeDocument/2006/relationships/image" Target="../media/image3.svg" /><Relationship Id="rId7" Type="http://schemas.openxmlformats.org/officeDocument/2006/relationships/image" Target="../media/image9.svg" /><Relationship Id="rId2" Type="http://schemas.openxmlformats.org/officeDocument/2006/relationships/image" Target="../media/image2.png" /><Relationship Id="rId1" Type="http://schemas.openxmlformats.org/officeDocument/2006/relationships/slideLayout" Target="../slideLayouts/slideLayout7.xml" /><Relationship Id="rId6" Type="http://schemas.openxmlformats.org/officeDocument/2006/relationships/image" Target="../media/image8.png" /><Relationship Id="rId5" Type="http://schemas.openxmlformats.org/officeDocument/2006/relationships/image" Target="../media/image5.svg" /><Relationship Id="rId4" Type="http://schemas.openxmlformats.org/officeDocument/2006/relationships/image" Target="../media/image4.png" /><Relationship Id="rId9" Type="http://schemas.openxmlformats.org/officeDocument/2006/relationships/image" Target="../media/image27.svg" 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 /><Relationship Id="rId7" Type="http://schemas.openxmlformats.org/officeDocument/2006/relationships/image" Target="../media/image29.svg" /><Relationship Id="rId2" Type="http://schemas.openxmlformats.org/officeDocument/2006/relationships/image" Target="../media/image4.png" /><Relationship Id="rId1" Type="http://schemas.openxmlformats.org/officeDocument/2006/relationships/slideLayout" Target="../slideLayouts/slideLayout7.xml" /><Relationship Id="rId6" Type="http://schemas.openxmlformats.org/officeDocument/2006/relationships/image" Target="../media/image28.png" /><Relationship Id="rId5" Type="http://schemas.openxmlformats.org/officeDocument/2006/relationships/image" Target="../media/image3.svg" /><Relationship Id="rId4" Type="http://schemas.openxmlformats.org/officeDocument/2006/relationships/image" Target="../media/image2.png"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767175" y="329823"/>
            <a:ext cx="6314113" cy="8928477"/>
            <a:chOff x="0" y="0"/>
            <a:chExt cx="937042" cy="1325026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937042" cy="1325026"/>
            </a:xfrm>
            <a:custGeom>
              <a:avLst/>
              <a:gdLst/>
              <a:ahLst/>
              <a:cxnLst/>
              <a:rect l="l" t="t" r="r" b="b"/>
              <a:pathLst>
                <a:path w="937042" h="1325026">
                  <a:moveTo>
                    <a:pt x="0" y="0"/>
                  </a:moveTo>
                  <a:lnTo>
                    <a:pt x="937042" y="0"/>
                  </a:lnTo>
                  <a:lnTo>
                    <a:pt x="937042" y="1325026"/>
                  </a:lnTo>
                  <a:lnTo>
                    <a:pt x="0" y="1325026"/>
                  </a:lnTo>
                  <a:close/>
                </a:path>
              </a:pathLst>
            </a:custGeom>
            <a:blipFill>
              <a:blip r:embed="rId2"/>
              <a:stretch>
                <a:fillRect l="-729" r="-729"/>
              </a:stretch>
            </a:blipFill>
          </p:spPr>
        </p:sp>
      </p:grpSp>
      <p:grpSp>
        <p:nvGrpSpPr>
          <p:cNvPr id="4" name="Group 4"/>
          <p:cNvGrpSpPr/>
          <p:nvPr/>
        </p:nvGrpSpPr>
        <p:grpSpPr>
          <a:xfrm>
            <a:off x="8783805" y="4032334"/>
            <a:ext cx="7991497" cy="1758097"/>
            <a:chOff x="0" y="0"/>
            <a:chExt cx="2104756" cy="463038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104756" cy="463038"/>
            </a:xfrm>
            <a:custGeom>
              <a:avLst/>
              <a:gdLst/>
              <a:ahLst/>
              <a:cxnLst/>
              <a:rect l="l" t="t" r="r" b="b"/>
              <a:pathLst>
                <a:path w="2104756" h="463038">
                  <a:moveTo>
                    <a:pt x="0" y="0"/>
                  </a:moveTo>
                  <a:lnTo>
                    <a:pt x="2104756" y="0"/>
                  </a:lnTo>
                  <a:lnTo>
                    <a:pt x="2104756" y="463038"/>
                  </a:lnTo>
                  <a:lnTo>
                    <a:pt x="0" y="463038"/>
                  </a:lnTo>
                  <a:close/>
                </a:path>
              </a:pathLst>
            </a:custGeom>
            <a:solidFill>
              <a:srgbClr val="202020"/>
            </a:solidFill>
          </p:spPr>
        </p:sp>
        <p:sp>
          <p:nvSpPr>
            <p:cNvPr id="6" name="TextBox 6"/>
            <p:cNvSpPr txBox="1"/>
            <p:nvPr/>
          </p:nvSpPr>
          <p:spPr>
            <a:xfrm>
              <a:off x="0" y="-28575"/>
              <a:ext cx="2104756" cy="49161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960"/>
                </a:lnSpc>
              </a:pPr>
              <a:endParaRPr/>
            </a:p>
          </p:txBody>
        </p:sp>
      </p:grpSp>
      <p:grpSp>
        <p:nvGrpSpPr>
          <p:cNvPr id="7" name="Group 7"/>
          <p:cNvGrpSpPr/>
          <p:nvPr/>
        </p:nvGrpSpPr>
        <p:grpSpPr>
          <a:xfrm>
            <a:off x="16616202" y="5631331"/>
            <a:ext cx="318199" cy="318199"/>
            <a:chOff x="0" y="0"/>
            <a:chExt cx="83806" cy="83806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83806" cy="83806"/>
            </a:xfrm>
            <a:custGeom>
              <a:avLst/>
              <a:gdLst/>
              <a:ahLst/>
              <a:cxnLst/>
              <a:rect l="l" t="t" r="r" b="b"/>
              <a:pathLst>
                <a:path w="83806" h="83806">
                  <a:moveTo>
                    <a:pt x="0" y="0"/>
                  </a:moveTo>
                  <a:lnTo>
                    <a:pt x="83806" y="0"/>
                  </a:lnTo>
                  <a:lnTo>
                    <a:pt x="83806" y="83806"/>
                  </a:lnTo>
                  <a:lnTo>
                    <a:pt x="0" y="83806"/>
                  </a:lnTo>
                  <a:close/>
                </a:path>
              </a:pathLst>
            </a:custGeom>
            <a:solidFill>
              <a:srgbClr val="FE7A1E"/>
            </a:solidFill>
          </p:spPr>
        </p:sp>
        <p:sp>
          <p:nvSpPr>
            <p:cNvPr id="9" name="TextBox 9"/>
            <p:cNvSpPr txBox="1"/>
            <p:nvPr/>
          </p:nvSpPr>
          <p:spPr>
            <a:xfrm>
              <a:off x="0" y="-28575"/>
              <a:ext cx="83806" cy="11238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960"/>
                </a:lnSpc>
              </a:pPr>
              <a:endParaRPr/>
            </a:p>
          </p:txBody>
        </p:sp>
      </p:grpSp>
      <p:grpSp>
        <p:nvGrpSpPr>
          <p:cNvPr id="10" name="Group 10"/>
          <p:cNvGrpSpPr/>
          <p:nvPr/>
        </p:nvGrpSpPr>
        <p:grpSpPr>
          <a:xfrm>
            <a:off x="1028700" y="9168029"/>
            <a:ext cx="6547359" cy="90271"/>
            <a:chOff x="0" y="0"/>
            <a:chExt cx="1724407" cy="23775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1724407" cy="23775"/>
            </a:xfrm>
            <a:custGeom>
              <a:avLst/>
              <a:gdLst/>
              <a:ahLst/>
              <a:cxnLst/>
              <a:rect l="l" t="t" r="r" b="b"/>
              <a:pathLst>
                <a:path w="1724407" h="23775">
                  <a:moveTo>
                    <a:pt x="0" y="0"/>
                  </a:moveTo>
                  <a:lnTo>
                    <a:pt x="1724407" y="0"/>
                  </a:lnTo>
                  <a:lnTo>
                    <a:pt x="1724407" y="23775"/>
                  </a:lnTo>
                  <a:lnTo>
                    <a:pt x="0" y="23775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12" name="TextBox 12"/>
            <p:cNvSpPr txBox="1"/>
            <p:nvPr/>
          </p:nvSpPr>
          <p:spPr>
            <a:xfrm>
              <a:off x="0" y="-28575"/>
              <a:ext cx="1724407" cy="523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960"/>
                </a:lnSpc>
              </a:pPr>
              <a:endParaRPr/>
            </a:p>
          </p:txBody>
        </p:sp>
      </p:grpSp>
      <p:sp>
        <p:nvSpPr>
          <p:cNvPr id="13" name="Freeform 13"/>
          <p:cNvSpPr/>
          <p:nvPr/>
        </p:nvSpPr>
        <p:spPr>
          <a:xfrm>
            <a:off x="9267803" y="1028700"/>
            <a:ext cx="353568" cy="419100"/>
          </a:xfrm>
          <a:custGeom>
            <a:avLst/>
            <a:gdLst/>
            <a:ahLst/>
            <a:cxnLst/>
            <a:rect l="l" t="t" r="r" b="b"/>
            <a:pathLst>
              <a:path w="353568" h="419100">
                <a:moveTo>
                  <a:pt x="0" y="0"/>
                </a:moveTo>
                <a:lnTo>
                  <a:pt x="353568" y="0"/>
                </a:lnTo>
                <a:lnTo>
                  <a:pt x="353568" y="419100"/>
                </a:lnTo>
                <a:lnTo>
                  <a:pt x="0" y="4191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grpSp>
        <p:nvGrpSpPr>
          <p:cNvPr id="14" name="Group 14"/>
          <p:cNvGrpSpPr/>
          <p:nvPr/>
        </p:nvGrpSpPr>
        <p:grpSpPr>
          <a:xfrm>
            <a:off x="16496117" y="5866631"/>
            <a:ext cx="165799" cy="165799"/>
            <a:chOff x="0" y="0"/>
            <a:chExt cx="43667" cy="43667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43667" cy="43667"/>
            </a:xfrm>
            <a:custGeom>
              <a:avLst/>
              <a:gdLst/>
              <a:ahLst/>
              <a:cxnLst/>
              <a:rect l="l" t="t" r="r" b="b"/>
              <a:pathLst>
                <a:path w="43667" h="43667">
                  <a:moveTo>
                    <a:pt x="0" y="0"/>
                  </a:moveTo>
                  <a:lnTo>
                    <a:pt x="43667" y="0"/>
                  </a:lnTo>
                  <a:lnTo>
                    <a:pt x="43667" y="43667"/>
                  </a:lnTo>
                  <a:lnTo>
                    <a:pt x="0" y="43667"/>
                  </a:lnTo>
                  <a:close/>
                </a:path>
              </a:pathLst>
            </a:custGeom>
            <a:solidFill>
              <a:srgbClr val="FE7A1E"/>
            </a:solidFill>
          </p:spPr>
        </p:sp>
        <p:sp>
          <p:nvSpPr>
            <p:cNvPr id="16" name="TextBox 16"/>
            <p:cNvSpPr txBox="1"/>
            <p:nvPr/>
          </p:nvSpPr>
          <p:spPr>
            <a:xfrm>
              <a:off x="0" y="-28575"/>
              <a:ext cx="43667" cy="7224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960"/>
                </a:lnSpc>
              </a:pPr>
              <a:endParaRPr/>
            </a:p>
          </p:txBody>
        </p:sp>
      </p:grpSp>
      <p:sp>
        <p:nvSpPr>
          <p:cNvPr id="17" name="Freeform 17"/>
          <p:cNvSpPr/>
          <p:nvPr/>
        </p:nvSpPr>
        <p:spPr>
          <a:xfrm>
            <a:off x="8556757" y="6586773"/>
            <a:ext cx="272918" cy="211884"/>
          </a:xfrm>
          <a:custGeom>
            <a:avLst/>
            <a:gdLst/>
            <a:ahLst/>
            <a:cxnLst/>
            <a:rect l="l" t="t" r="r" b="b"/>
            <a:pathLst>
              <a:path w="272918" h="211884">
                <a:moveTo>
                  <a:pt x="0" y="0"/>
                </a:moveTo>
                <a:lnTo>
                  <a:pt x="272918" y="0"/>
                </a:lnTo>
                <a:lnTo>
                  <a:pt x="272918" y="211884"/>
                </a:lnTo>
                <a:lnTo>
                  <a:pt x="0" y="211884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sp>
        <p:nvSpPr>
          <p:cNvPr id="18" name="Freeform 18"/>
          <p:cNvSpPr/>
          <p:nvPr/>
        </p:nvSpPr>
        <p:spPr>
          <a:xfrm flipH="1" flipV="1">
            <a:off x="16388997" y="3550808"/>
            <a:ext cx="272918" cy="211884"/>
          </a:xfrm>
          <a:custGeom>
            <a:avLst/>
            <a:gdLst/>
            <a:ahLst/>
            <a:cxnLst/>
            <a:rect l="l" t="t" r="r" b="b"/>
            <a:pathLst>
              <a:path w="272918" h="211884">
                <a:moveTo>
                  <a:pt x="272919" y="211884"/>
                </a:moveTo>
                <a:lnTo>
                  <a:pt x="0" y="211884"/>
                </a:lnTo>
                <a:lnTo>
                  <a:pt x="0" y="0"/>
                </a:lnTo>
                <a:lnTo>
                  <a:pt x="272919" y="0"/>
                </a:lnTo>
                <a:lnTo>
                  <a:pt x="272919" y="211884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sp>
        <p:nvSpPr>
          <p:cNvPr id="19" name="Freeform 19"/>
          <p:cNvSpPr/>
          <p:nvPr/>
        </p:nvSpPr>
        <p:spPr>
          <a:xfrm>
            <a:off x="15865728" y="730290"/>
            <a:ext cx="1500948" cy="1015919"/>
          </a:xfrm>
          <a:custGeom>
            <a:avLst/>
            <a:gdLst/>
            <a:ahLst/>
            <a:cxnLst/>
            <a:rect l="l" t="t" r="r" b="b"/>
            <a:pathLst>
              <a:path w="1500948" h="1015919">
                <a:moveTo>
                  <a:pt x="0" y="0"/>
                </a:moveTo>
                <a:lnTo>
                  <a:pt x="1500948" y="0"/>
                </a:lnTo>
                <a:lnTo>
                  <a:pt x="1500948" y="1015920"/>
                </a:lnTo>
                <a:lnTo>
                  <a:pt x="0" y="1015920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/>
            </a:stretch>
          </a:blipFill>
        </p:spPr>
      </p:sp>
      <p:grpSp>
        <p:nvGrpSpPr>
          <p:cNvPr id="20" name="Group 20"/>
          <p:cNvGrpSpPr/>
          <p:nvPr/>
        </p:nvGrpSpPr>
        <p:grpSpPr>
          <a:xfrm>
            <a:off x="1028700" y="606597"/>
            <a:ext cx="5812232" cy="4701826"/>
            <a:chOff x="0" y="0"/>
            <a:chExt cx="973729" cy="787702"/>
          </a:xfrm>
        </p:grpSpPr>
        <p:sp>
          <p:nvSpPr>
            <p:cNvPr id="21" name="Freeform 21"/>
            <p:cNvSpPr/>
            <p:nvPr/>
          </p:nvSpPr>
          <p:spPr>
            <a:xfrm>
              <a:off x="0" y="0"/>
              <a:ext cx="973729" cy="787702"/>
            </a:xfrm>
            <a:custGeom>
              <a:avLst/>
              <a:gdLst/>
              <a:ahLst/>
              <a:cxnLst/>
              <a:rect l="l" t="t" r="r" b="b"/>
              <a:pathLst>
                <a:path w="973729" h="787702">
                  <a:moveTo>
                    <a:pt x="0" y="0"/>
                  </a:moveTo>
                  <a:lnTo>
                    <a:pt x="973729" y="0"/>
                  </a:lnTo>
                  <a:lnTo>
                    <a:pt x="973729" y="787702"/>
                  </a:lnTo>
                  <a:lnTo>
                    <a:pt x="0" y="787702"/>
                  </a:lnTo>
                  <a:close/>
                </a:path>
              </a:pathLst>
            </a:custGeom>
            <a:blipFill>
              <a:blip r:embed="rId8"/>
              <a:stretch>
                <a:fillRect l="-25072" r="-25072" b="-4402"/>
              </a:stretch>
            </a:blipFill>
          </p:spPr>
        </p:sp>
      </p:grpSp>
      <p:sp>
        <p:nvSpPr>
          <p:cNvPr id="22" name="TextBox 22"/>
          <p:cNvSpPr txBox="1"/>
          <p:nvPr/>
        </p:nvSpPr>
        <p:spPr>
          <a:xfrm>
            <a:off x="9149139" y="4674100"/>
            <a:ext cx="8228826" cy="109065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115"/>
              </a:lnSpc>
            </a:pPr>
            <a:r>
              <a:rPr lang="en-US" sz="4895" b="1" spc="-401">
                <a:solidFill>
                  <a:srgbClr val="E8E8E8"/>
                </a:solidFill>
                <a:latin typeface="Open Sauce Bold" panose="00000800000000000000"/>
                <a:ea typeface="Open Sauce Bold" panose="00000800000000000000"/>
                <a:cs typeface="Open Sauce Bold" panose="00000800000000000000"/>
                <a:sym typeface="Open Sauce Bold" panose="00000800000000000000"/>
              </a:rPr>
              <a:t>OrangeHRM Testing Project</a:t>
            </a:r>
          </a:p>
          <a:p>
            <a:pPr algn="l">
              <a:lnSpc>
                <a:spcPts val="4115"/>
              </a:lnSpc>
            </a:pPr>
            <a:endParaRPr lang="en-US" sz="4895" b="1" spc="-401">
              <a:solidFill>
                <a:srgbClr val="E8E8E8"/>
              </a:solidFill>
              <a:latin typeface="Open Sauce Bold" panose="00000800000000000000"/>
              <a:ea typeface="Open Sauce Bold" panose="00000800000000000000"/>
              <a:cs typeface="Open Sauce Bold" panose="00000800000000000000"/>
              <a:sym typeface="Open Sauce Bold" panose="00000800000000000000"/>
            </a:endParaRPr>
          </a:p>
        </p:txBody>
      </p:sp>
      <p:sp>
        <p:nvSpPr>
          <p:cNvPr id="23" name="TextBox 23"/>
          <p:cNvSpPr txBox="1"/>
          <p:nvPr/>
        </p:nvSpPr>
        <p:spPr>
          <a:xfrm>
            <a:off x="8305577" y="7734249"/>
            <a:ext cx="5071640" cy="23514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415"/>
              </a:lnSpc>
            </a:pPr>
            <a:r>
              <a:rPr lang="en-US" sz="2015" b="1" spc="-100">
                <a:solidFill>
                  <a:srgbClr val="E8E8E8"/>
                </a:solidFill>
                <a:latin typeface="Open Sauce Bold" panose="00000800000000000000"/>
                <a:ea typeface="Open Sauce Bold" panose="00000800000000000000"/>
                <a:cs typeface="Open Sauce Bold" panose="00000800000000000000"/>
                <a:sym typeface="Open Sauce Bold" panose="00000800000000000000"/>
              </a:rPr>
              <a:t>Presented By</a:t>
            </a:r>
          </a:p>
          <a:p>
            <a:pPr algn="l">
              <a:lnSpc>
                <a:spcPts val="2275"/>
              </a:lnSpc>
            </a:pPr>
            <a:r>
              <a:rPr lang="en-US" sz="1895" spc="-94">
                <a:solidFill>
                  <a:srgbClr val="E8E8E8"/>
                </a:solidFill>
                <a:latin typeface="Open Sauce" panose="00000500000000000000"/>
                <a:ea typeface="Open Sauce" panose="00000500000000000000"/>
                <a:cs typeface="Open Sauce" panose="00000500000000000000"/>
                <a:sym typeface="Open Sauce" panose="00000500000000000000"/>
              </a:rPr>
              <a:t>Shaimaa Ahmed Mohamed</a:t>
            </a:r>
          </a:p>
          <a:p>
            <a:pPr algn="l">
              <a:lnSpc>
                <a:spcPts val="2275"/>
              </a:lnSpc>
            </a:pPr>
            <a:r>
              <a:rPr lang="en-US" sz="1895" spc="-94">
                <a:solidFill>
                  <a:srgbClr val="E8E8E8"/>
                </a:solidFill>
                <a:latin typeface="Open Sauce" panose="00000500000000000000"/>
                <a:ea typeface="Open Sauce" panose="00000500000000000000"/>
                <a:cs typeface="Open Sauce" panose="00000500000000000000"/>
                <a:sym typeface="Open Sauce" panose="00000500000000000000"/>
              </a:rPr>
              <a:t>Nada Ahmed Mohamed </a:t>
            </a:r>
          </a:p>
          <a:p>
            <a:pPr algn="l">
              <a:lnSpc>
                <a:spcPts val="2275"/>
              </a:lnSpc>
            </a:pPr>
            <a:r>
              <a:rPr lang="en-US" sz="1895" spc="-94">
                <a:solidFill>
                  <a:srgbClr val="E8E8E8"/>
                </a:solidFill>
                <a:latin typeface="Open Sauce" panose="00000500000000000000"/>
                <a:ea typeface="Open Sauce" panose="00000500000000000000"/>
                <a:cs typeface="Open Sauce" panose="00000500000000000000"/>
                <a:sym typeface="Open Sauce" panose="00000500000000000000"/>
              </a:rPr>
              <a:t>Nada Eid Shaban </a:t>
            </a:r>
          </a:p>
          <a:p>
            <a:pPr algn="l">
              <a:lnSpc>
                <a:spcPts val="2275"/>
              </a:lnSpc>
            </a:pPr>
            <a:r>
              <a:rPr lang="en-US" sz="1895" spc="-94">
                <a:solidFill>
                  <a:srgbClr val="E8E8E8"/>
                </a:solidFill>
                <a:latin typeface="Open Sauce" panose="00000500000000000000"/>
                <a:ea typeface="Open Sauce" panose="00000500000000000000"/>
                <a:cs typeface="Open Sauce" panose="00000500000000000000"/>
                <a:sym typeface="Open Sauce" panose="00000500000000000000"/>
              </a:rPr>
              <a:t>Ohood ali mahmoud</a:t>
            </a:r>
          </a:p>
          <a:p>
            <a:pPr algn="l">
              <a:lnSpc>
                <a:spcPts val="2275"/>
              </a:lnSpc>
            </a:pPr>
            <a:r>
              <a:rPr lang="en-US" altLang="en-US" sz="1895" spc="-94">
                <a:solidFill>
                  <a:srgbClr val="E8E8E8"/>
                </a:solidFill>
                <a:latin typeface="Open Sauce" panose="00000500000000000000"/>
                <a:ea typeface="Open Sauce" panose="00000500000000000000"/>
                <a:cs typeface="Open Sauce" panose="00000500000000000000"/>
                <a:sym typeface="Open Sauce" panose="00000500000000000000"/>
              </a:rPr>
              <a:t>Fatema Elzahraa Ibraheem Mahmoud </a:t>
            </a:r>
          </a:p>
          <a:p>
            <a:pPr algn="l">
              <a:lnSpc>
                <a:spcPts val="2275"/>
              </a:lnSpc>
            </a:pPr>
            <a:r>
              <a:rPr lang="en-US" altLang="en-US" sz="1895" spc="-94">
                <a:solidFill>
                  <a:srgbClr val="E8E8E8"/>
                </a:solidFill>
                <a:latin typeface="Open Sauce" panose="00000500000000000000"/>
                <a:ea typeface="Open Sauce" panose="00000500000000000000"/>
                <a:cs typeface="Open Sauce" panose="00000500000000000000"/>
                <a:sym typeface="Open Sauce" panose="00000500000000000000"/>
              </a:rPr>
              <a:t>Hadeer</a:t>
            </a:r>
          </a:p>
          <a:p>
            <a:pPr algn="l">
              <a:lnSpc>
                <a:spcPts val="2275"/>
              </a:lnSpc>
            </a:pPr>
            <a:endParaRPr lang="en-US" altLang="en-US" sz="1895" spc="-94">
              <a:solidFill>
                <a:srgbClr val="E8E8E8"/>
              </a:solidFill>
              <a:latin typeface="Open Sauce" panose="00000500000000000000"/>
              <a:ea typeface="Open Sauce" panose="00000500000000000000"/>
              <a:cs typeface="Open Sauce" panose="00000500000000000000"/>
              <a:sym typeface="Open Sauce" panose="00000500000000000000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165159" y="3240244"/>
            <a:ext cx="6781983" cy="1295420"/>
            <a:chOff x="0" y="0"/>
            <a:chExt cx="1204812" cy="23013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204812" cy="230130"/>
            </a:xfrm>
            <a:custGeom>
              <a:avLst/>
              <a:gdLst/>
              <a:ahLst/>
              <a:cxnLst/>
              <a:rect l="l" t="t" r="r" b="b"/>
              <a:pathLst>
                <a:path w="1204812" h="230130">
                  <a:moveTo>
                    <a:pt x="0" y="0"/>
                  </a:moveTo>
                  <a:lnTo>
                    <a:pt x="1204812" y="0"/>
                  </a:lnTo>
                  <a:lnTo>
                    <a:pt x="1204812" y="230130"/>
                  </a:lnTo>
                  <a:lnTo>
                    <a:pt x="0" y="230130"/>
                  </a:lnTo>
                  <a:close/>
                </a:path>
              </a:pathLst>
            </a:custGeom>
            <a:solidFill>
              <a:srgbClr val="202020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28575"/>
              <a:ext cx="1204812" cy="25870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960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11287288" y="9152358"/>
            <a:ext cx="6178167" cy="90271"/>
            <a:chOff x="0" y="0"/>
            <a:chExt cx="1627172" cy="23775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1627172" cy="23775"/>
            </a:xfrm>
            <a:custGeom>
              <a:avLst/>
              <a:gdLst/>
              <a:ahLst/>
              <a:cxnLst/>
              <a:rect l="l" t="t" r="r" b="b"/>
              <a:pathLst>
                <a:path w="1627172" h="23775">
                  <a:moveTo>
                    <a:pt x="0" y="0"/>
                  </a:moveTo>
                  <a:lnTo>
                    <a:pt x="1627172" y="0"/>
                  </a:lnTo>
                  <a:lnTo>
                    <a:pt x="1627172" y="23775"/>
                  </a:lnTo>
                  <a:lnTo>
                    <a:pt x="0" y="23775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0" y="-28575"/>
              <a:ext cx="1627172" cy="523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960"/>
                </a:lnSpc>
              </a:pPr>
              <a:endParaRPr/>
            </a:p>
          </p:txBody>
        </p:sp>
      </p:grpSp>
      <p:sp>
        <p:nvSpPr>
          <p:cNvPr id="8" name="Freeform 8"/>
          <p:cNvSpPr/>
          <p:nvPr/>
        </p:nvSpPr>
        <p:spPr>
          <a:xfrm>
            <a:off x="1028700" y="9046416"/>
            <a:ext cx="272918" cy="211884"/>
          </a:xfrm>
          <a:custGeom>
            <a:avLst/>
            <a:gdLst/>
            <a:ahLst/>
            <a:cxnLst/>
            <a:rect l="l" t="t" r="r" b="b"/>
            <a:pathLst>
              <a:path w="272918" h="211884">
                <a:moveTo>
                  <a:pt x="0" y="0"/>
                </a:moveTo>
                <a:lnTo>
                  <a:pt x="272918" y="0"/>
                </a:lnTo>
                <a:lnTo>
                  <a:pt x="272918" y="211884"/>
                </a:lnTo>
                <a:lnTo>
                  <a:pt x="0" y="21188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9" name="Freeform 9"/>
          <p:cNvSpPr/>
          <p:nvPr/>
        </p:nvSpPr>
        <p:spPr>
          <a:xfrm flipH="1" flipV="1">
            <a:off x="9829924" y="5892590"/>
            <a:ext cx="272918" cy="211884"/>
          </a:xfrm>
          <a:custGeom>
            <a:avLst/>
            <a:gdLst/>
            <a:ahLst/>
            <a:cxnLst/>
            <a:rect l="l" t="t" r="r" b="b"/>
            <a:pathLst>
              <a:path w="272918" h="211884">
                <a:moveTo>
                  <a:pt x="272919" y="211883"/>
                </a:moveTo>
                <a:lnTo>
                  <a:pt x="0" y="211883"/>
                </a:lnTo>
                <a:lnTo>
                  <a:pt x="0" y="0"/>
                </a:lnTo>
                <a:lnTo>
                  <a:pt x="272919" y="0"/>
                </a:lnTo>
                <a:lnTo>
                  <a:pt x="272919" y="211883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10" name="Freeform 10"/>
          <p:cNvSpPr/>
          <p:nvPr/>
        </p:nvSpPr>
        <p:spPr>
          <a:xfrm>
            <a:off x="1022574" y="1028700"/>
            <a:ext cx="353568" cy="419100"/>
          </a:xfrm>
          <a:custGeom>
            <a:avLst/>
            <a:gdLst/>
            <a:ahLst/>
            <a:cxnLst/>
            <a:rect l="l" t="t" r="r" b="b"/>
            <a:pathLst>
              <a:path w="353568" h="419100">
                <a:moveTo>
                  <a:pt x="0" y="0"/>
                </a:moveTo>
                <a:lnTo>
                  <a:pt x="353568" y="0"/>
                </a:lnTo>
                <a:lnTo>
                  <a:pt x="353568" y="419100"/>
                </a:lnTo>
                <a:lnTo>
                  <a:pt x="0" y="4191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11" name="Freeform 11"/>
          <p:cNvSpPr/>
          <p:nvPr/>
        </p:nvSpPr>
        <p:spPr>
          <a:xfrm flipH="1">
            <a:off x="9829924" y="9046416"/>
            <a:ext cx="272918" cy="211884"/>
          </a:xfrm>
          <a:custGeom>
            <a:avLst/>
            <a:gdLst/>
            <a:ahLst/>
            <a:cxnLst/>
            <a:rect l="l" t="t" r="r" b="b"/>
            <a:pathLst>
              <a:path w="272918" h="211884">
                <a:moveTo>
                  <a:pt x="272919" y="0"/>
                </a:moveTo>
                <a:lnTo>
                  <a:pt x="0" y="0"/>
                </a:lnTo>
                <a:lnTo>
                  <a:pt x="0" y="211884"/>
                </a:lnTo>
                <a:lnTo>
                  <a:pt x="272919" y="211884"/>
                </a:lnTo>
                <a:lnTo>
                  <a:pt x="272919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12" name="Freeform 12"/>
          <p:cNvSpPr/>
          <p:nvPr/>
        </p:nvSpPr>
        <p:spPr>
          <a:xfrm flipV="1">
            <a:off x="1028700" y="5892590"/>
            <a:ext cx="272918" cy="211884"/>
          </a:xfrm>
          <a:custGeom>
            <a:avLst/>
            <a:gdLst/>
            <a:ahLst/>
            <a:cxnLst/>
            <a:rect l="l" t="t" r="r" b="b"/>
            <a:pathLst>
              <a:path w="272918" h="211884">
                <a:moveTo>
                  <a:pt x="0" y="211883"/>
                </a:moveTo>
                <a:lnTo>
                  <a:pt x="272918" y="211883"/>
                </a:lnTo>
                <a:lnTo>
                  <a:pt x="272918" y="0"/>
                </a:lnTo>
                <a:lnTo>
                  <a:pt x="0" y="0"/>
                </a:lnTo>
                <a:lnTo>
                  <a:pt x="0" y="211883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13" name="Freeform 13"/>
          <p:cNvSpPr/>
          <p:nvPr/>
        </p:nvSpPr>
        <p:spPr>
          <a:xfrm flipH="1">
            <a:off x="9767549" y="4197914"/>
            <a:ext cx="335294" cy="675501"/>
          </a:xfrm>
          <a:custGeom>
            <a:avLst/>
            <a:gdLst/>
            <a:ahLst/>
            <a:cxnLst/>
            <a:rect l="l" t="t" r="r" b="b"/>
            <a:pathLst>
              <a:path w="335294" h="675501">
                <a:moveTo>
                  <a:pt x="335294" y="0"/>
                </a:moveTo>
                <a:lnTo>
                  <a:pt x="0" y="0"/>
                </a:lnTo>
                <a:lnTo>
                  <a:pt x="0" y="675501"/>
                </a:lnTo>
                <a:lnTo>
                  <a:pt x="335294" y="675501"/>
                </a:lnTo>
                <a:lnTo>
                  <a:pt x="335294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  <p:sp>
        <p:nvSpPr>
          <p:cNvPr id="14" name="Freeform 14"/>
          <p:cNvSpPr/>
          <p:nvPr/>
        </p:nvSpPr>
        <p:spPr>
          <a:xfrm>
            <a:off x="11287288" y="2482790"/>
            <a:ext cx="6538367" cy="6775510"/>
          </a:xfrm>
          <a:custGeom>
            <a:avLst/>
            <a:gdLst/>
            <a:ahLst/>
            <a:cxnLst/>
            <a:rect l="l" t="t" r="r" b="b"/>
            <a:pathLst>
              <a:path w="6538367" h="6775510">
                <a:moveTo>
                  <a:pt x="0" y="0"/>
                </a:moveTo>
                <a:lnTo>
                  <a:pt x="6538367" y="0"/>
                </a:lnTo>
                <a:lnTo>
                  <a:pt x="6538367" y="6775510"/>
                </a:lnTo>
                <a:lnTo>
                  <a:pt x="0" y="6775510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/>
            </a:stretch>
          </a:blipFill>
        </p:spPr>
      </p:sp>
      <p:sp>
        <p:nvSpPr>
          <p:cNvPr id="15" name="TextBox 15"/>
          <p:cNvSpPr txBox="1"/>
          <p:nvPr/>
        </p:nvSpPr>
        <p:spPr>
          <a:xfrm>
            <a:off x="1900419" y="3614237"/>
            <a:ext cx="6496517" cy="76359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455"/>
              </a:lnSpc>
            </a:pPr>
            <a:r>
              <a:rPr lang="en-US" sz="6495" b="1" spc="-532">
                <a:solidFill>
                  <a:srgbClr val="E8E8E8"/>
                </a:solidFill>
                <a:latin typeface="Open Sauce Bold" panose="00000800000000000000"/>
                <a:ea typeface="Open Sauce Bold" panose="00000800000000000000"/>
                <a:cs typeface="Open Sauce Bold" panose="00000800000000000000"/>
                <a:sym typeface="Open Sauce Bold" panose="00000800000000000000"/>
              </a:rPr>
              <a:t>Project Scope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1028700" y="6312741"/>
            <a:ext cx="9080269" cy="27336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765"/>
              </a:lnSpc>
            </a:pPr>
            <a:r>
              <a:rPr lang="en-US" sz="2305" spc="-115">
                <a:solidFill>
                  <a:srgbClr val="E8E8E8"/>
                </a:solidFill>
                <a:latin typeface="Open Sauce" panose="00000500000000000000"/>
                <a:ea typeface="Open Sauce" panose="00000500000000000000"/>
                <a:cs typeface="Open Sauce" panose="00000500000000000000"/>
                <a:sym typeface="Open Sauce" panose="00000500000000000000"/>
              </a:rPr>
              <a:t>The project focuses on testing the core modules of OrangeHRM Web Application: Login, Admin, Employee Management, Leave, and User Info.</a:t>
            </a:r>
          </a:p>
          <a:p>
            <a:pPr algn="l">
              <a:lnSpc>
                <a:spcPts val="2765"/>
              </a:lnSpc>
            </a:pPr>
            <a:r>
              <a:rPr lang="en-US" sz="2305" spc="-115">
                <a:solidFill>
                  <a:srgbClr val="E8E8E8"/>
                </a:solidFill>
                <a:latin typeface="Open Sauce" panose="00000500000000000000"/>
                <a:ea typeface="Open Sauce" panose="00000500000000000000"/>
                <a:cs typeface="Open Sauce" panose="00000500000000000000"/>
                <a:sym typeface="Open Sauce" panose="00000500000000000000"/>
              </a:rPr>
              <a:t>Ensuring the system supports secure login, accurate employee data handling, proper leave application flow, and correct logout functionality.</a:t>
            </a:r>
          </a:p>
          <a:p>
            <a:pPr algn="l">
              <a:lnSpc>
                <a:spcPts val="2765"/>
              </a:lnSpc>
            </a:pPr>
            <a:r>
              <a:rPr lang="en-US" sz="2305" spc="-115">
                <a:solidFill>
                  <a:srgbClr val="E8E8E8"/>
                </a:solidFill>
                <a:latin typeface="Open Sauce" panose="00000500000000000000"/>
                <a:ea typeface="Open Sauce" panose="00000500000000000000"/>
                <a:cs typeface="Open Sauce" panose="00000500000000000000"/>
                <a:sym typeface="Open Sauce" panose="00000500000000000000"/>
              </a:rPr>
              <a:t>Both manual and automation testing were performed to validate functionality, usability, reliability, and regression stability.</a:t>
            </a:r>
          </a:p>
          <a:p>
            <a:pPr algn="l">
              <a:lnSpc>
                <a:spcPts val="2765"/>
              </a:lnSpc>
            </a:pPr>
            <a:endParaRPr lang="en-US" sz="2305" spc="-115">
              <a:solidFill>
                <a:srgbClr val="E8E8E8"/>
              </a:solidFill>
              <a:latin typeface="Open Sauce" panose="00000500000000000000"/>
              <a:ea typeface="Open Sauce" panose="00000500000000000000"/>
              <a:cs typeface="Open Sauce" panose="00000500000000000000"/>
              <a:sym typeface="Open Sauce" panose="00000500000000000000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028700" y="1028700"/>
            <a:ext cx="3617999" cy="2733992"/>
            <a:chOff x="0" y="0"/>
            <a:chExt cx="2175487" cy="1643938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175487" cy="1643938"/>
            </a:xfrm>
            <a:custGeom>
              <a:avLst/>
              <a:gdLst/>
              <a:ahLst/>
              <a:cxnLst/>
              <a:rect l="l" t="t" r="r" b="b"/>
              <a:pathLst>
                <a:path w="2175487" h="1643938">
                  <a:moveTo>
                    <a:pt x="0" y="0"/>
                  </a:moveTo>
                  <a:lnTo>
                    <a:pt x="2175487" y="0"/>
                  </a:lnTo>
                  <a:lnTo>
                    <a:pt x="2175487" y="1643938"/>
                  </a:lnTo>
                  <a:lnTo>
                    <a:pt x="0" y="1643938"/>
                  </a:lnTo>
                  <a:close/>
                </a:path>
              </a:pathLst>
            </a:custGeom>
            <a:blipFill>
              <a:blip r:embed="rId2"/>
              <a:stretch>
                <a:fillRect l="-25003" r="-25003"/>
              </a:stretch>
            </a:blipFill>
          </p:spPr>
        </p:sp>
      </p:grpSp>
      <p:grpSp>
        <p:nvGrpSpPr>
          <p:cNvPr id="4" name="Group 4"/>
          <p:cNvGrpSpPr/>
          <p:nvPr/>
        </p:nvGrpSpPr>
        <p:grpSpPr>
          <a:xfrm>
            <a:off x="620872" y="6709802"/>
            <a:ext cx="10732021" cy="2811249"/>
            <a:chOff x="0" y="0"/>
            <a:chExt cx="2826540" cy="740411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826540" cy="740411"/>
            </a:xfrm>
            <a:custGeom>
              <a:avLst/>
              <a:gdLst/>
              <a:ahLst/>
              <a:cxnLst/>
              <a:rect l="l" t="t" r="r" b="b"/>
              <a:pathLst>
                <a:path w="2826540" h="740411">
                  <a:moveTo>
                    <a:pt x="0" y="0"/>
                  </a:moveTo>
                  <a:lnTo>
                    <a:pt x="2826540" y="0"/>
                  </a:lnTo>
                  <a:lnTo>
                    <a:pt x="2826540" y="740411"/>
                  </a:lnTo>
                  <a:lnTo>
                    <a:pt x="0" y="740411"/>
                  </a:lnTo>
                  <a:close/>
                </a:path>
              </a:pathLst>
            </a:custGeom>
            <a:solidFill>
              <a:srgbClr val="202020"/>
            </a:solidFill>
          </p:spPr>
        </p:sp>
        <p:sp>
          <p:nvSpPr>
            <p:cNvPr id="6" name="TextBox 6"/>
            <p:cNvSpPr txBox="1"/>
            <p:nvPr/>
          </p:nvSpPr>
          <p:spPr>
            <a:xfrm>
              <a:off x="0" y="-28575"/>
              <a:ext cx="2826540" cy="76898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960"/>
                </a:lnSpc>
              </a:pPr>
              <a:endParaRPr/>
            </a:p>
          </p:txBody>
        </p:sp>
      </p:grpSp>
      <p:grpSp>
        <p:nvGrpSpPr>
          <p:cNvPr id="7" name="Group 7"/>
          <p:cNvGrpSpPr/>
          <p:nvPr/>
        </p:nvGrpSpPr>
        <p:grpSpPr>
          <a:xfrm>
            <a:off x="1028700" y="6192486"/>
            <a:ext cx="7717730" cy="90271"/>
            <a:chOff x="0" y="0"/>
            <a:chExt cx="2032653" cy="23775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2032653" cy="23775"/>
            </a:xfrm>
            <a:custGeom>
              <a:avLst/>
              <a:gdLst/>
              <a:ahLst/>
              <a:cxnLst/>
              <a:rect l="l" t="t" r="r" b="b"/>
              <a:pathLst>
                <a:path w="2032653" h="23775">
                  <a:moveTo>
                    <a:pt x="0" y="0"/>
                  </a:moveTo>
                  <a:lnTo>
                    <a:pt x="2032653" y="0"/>
                  </a:lnTo>
                  <a:lnTo>
                    <a:pt x="2032653" y="23775"/>
                  </a:lnTo>
                  <a:lnTo>
                    <a:pt x="0" y="23775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9" name="TextBox 9"/>
            <p:cNvSpPr txBox="1"/>
            <p:nvPr/>
          </p:nvSpPr>
          <p:spPr>
            <a:xfrm>
              <a:off x="0" y="-28575"/>
              <a:ext cx="2032653" cy="523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960"/>
                </a:lnSpc>
              </a:pPr>
              <a:endParaRPr/>
            </a:p>
          </p:txBody>
        </p:sp>
      </p:grpSp>
      <p:sp>
        <p:nvSpPr>
          <p:cNvPr id="10" name="Freeform 10"/>
          <p:cNvSpPr/>
          <p:nvPr/>
        </p:nvSpPr>
        <p:spPr>
          <a:xfrm>
            <a:off x="10768833" y="9706112"/>
            <a:ext cx="272918" cy="211884"/>
          </a:xfrm>
          <a:custGeom>
            <a:avLst/>
            <a:gdLst/>
            <a:ahLst/>
            <a:cxnLst/>
            <a:rect l="l" t="t" r="r" b="b"/>
            <a:pathLst>
              <a:path w="272918" h="211884">
                <a:moveTo>
                  <a:pt x="0" y="0"/>
                </a:moveTo>
                <a:lnTo>
                  <a:pt x="272918" y="0"/>
                </a:lnTo>
                <a:lnTo>
                  <a:pt x="272918" y="211884"/>
                </a:lnTo>
                <a:lnTo>
                  <a:pt x="0" y="21188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11" name="TextBox 11"/>
          <p:cNvSpPr txBox="1"/>
          <p:nvPr/>
        </p:nvSpPr>
        <p:spPr>
          <a:xfrm>
            <a:off x="6223309" y="1495342"/>
            <a:ext cx="9363667" cy="54316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855"/>
              </a:lnSpc>
            </a:pPr>
            <a:r>
              <a:rPr lang="en-US" sz="4590" b="1" spc="-376">
                <a:solidFill>
                  <a:srgbClr val="E8E8E8"/>
                </a:solidFill>
                <a:latin typeface="Open Sauce Bold" panose="00000800000000000000"/>
                <a:ea typeface="Open Sauce Bold" panose="00000800000000000000"/>
                <a:cs typeface="Open Sauce Bold" panose="00000800000000000000"/>
                <a:sym typeface="Open Sauce Bold" panose="00000800000000000000"/>
              </a:rPr>
              <a:t>Manual Testing Coverage &amp; Highlights</a:t>
            </a:r>
          </a:p>
        </p:txBody>
      </p:sp>
      <p:sp>
        <p:nvSpPr>
          <p:cNvPr id="12" name="Freeform 12"/>
          <p:cNvSpPr/>
          <p:nvPr/>
        </p:nvSpPr>
        <p:spPr>
          <a:xfrm flipH="1">
            <a:off x="16986382" y="9046416"/>
            <a:ext cx="272918" cy="211884"/>
          </a:xfrm>
          <a:custGeom>
            <a:avLst/>
            <a:gdLst/>
            <a:ahLst/>
            <a:cxnLst/>
            <a:rect l="l" t="t" r="r" b="b"/>
            <a:pathLst>
              <a:path w="272918" h="211884">
                <a:moveTo>
                  <a:pt x="272918" y="0"/>
                </a:moveTo>
                <a:lnTo>
                  <a:pt x="0" y="0"/>
                </a:lnTo>
                <a:lnTo>
                  <a:pt x="0" y="211884"/>
                </a:lnTo>
                <a:lnTo>
                  <a:pt x="272918" y="211884"/>
                </a:lnTo>
                <a:lnTo>
                  <a:pt x="272918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13" name="TextBox 13"/>
          <p:cNvSpPr txBox="1"/>
          <p:nvPr/>
        </p:nvSpPr>
        <p:spPr>
          <a:xfrm>
            <a:off x="1028700" y="5459028"/>
            <a:ext cx="7717730" cy="10858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880"/>
              </a:lnSpc>
            </a:pPr>
            <a:r>
              <a:rPr lang="en-US" sz="2400" b="1" spc="-120">
                <a:solidFill>
                  <a:srgbClr val="E8E8E8"/>
                </a:solidFill>
                <a:latin typeface="Open Sauce Bold" panose="00000800000000000000"/>
                <a:ea typeface="Open Sauce Bold" panose="00000800000000000000"/>
                <a:cs typeface="Open Sauce Bold" panose="00000800000000000000"/>
                <a:sym typeface="Open Sauce Bold" panose="00000800000000000000"/>
              </a:rPr>
              <a:t>Covered all main workflows, including</a:t>
            </a:r>
          </a:p>
          <a:p>
            <a:pPr algn="ctr">
              <a:lnSpc>
                <a:spcPts val="2880"/>
              </a:lnSpc>
            </a:pPr>
            <a:endParaRPr lang="en-US" sz="2400" b="1" spc="-120">
              <a:solidFill>
                <a:srgbClr val="E8E8E8"/>
              </a:solidFill>
              <a:latin typeface="Open Sauce Bold" panose="00000800000000000000"/>
              <a:ea typeface="Open Sauce Bold" panose="00000800000000000000"/>
              <a:cs typeface="Open Sauce Bold" panose="00000800000000000000"/>
              <a:sym typeface="Open Sauce Bold" panose="00000800000000000000"/>
            </a:endParaRPr>
          </a:p>
          <a:p>
            <a:pPr algn="ctr">
              <a:lnSpc>
                <a:spcPts val="2880"/>
              </a:lnSpc>
            </a:pPr>
            <a:endParaRPr lang="en-US" sz="2400" b="1" spc="-120">
              <a:solidFill>
                <a:srgbClr val="E8E8E8"/>
              </a:solidFill>
              <a:latin typeface="Open Sauce Bold" panose="00000800000000000000"/>
              <a:ea typeface="Open Sauce Bold" panose="00000800000000000000"/>
              <a:cs typeface="Open Sauce Bold" panose="00000800000000000000"/>
              <a:sym typeface="Open Sauce Bold" panose="00000800000000000000"/>
            </a:endParaRPr>
          </a:p>
        </p:txBody>
      </p:sp>
      <p:sp>
        <p:nvSpPr>
          <p:cNvPr id="14" name="Freeform 14"/>
          <p:cNvSpPr/>
          <p:nvPr/>
        </p:nvSpPr>
        <p:spPr>
          <a:xfrm>
            <a:off x="15953466" y="1028700"/>
            <a:ext cx="353568" cy="419100"/>
          </a:xfrm>
          <a:custGeom>
            <a:avLst/>
            <a:gdLst/>
            <a:ahLst/>
            <a:cxnLst/>
            <a:rect l="l" t="t" r="r" b="b"/>
            <a:pathLst>
              <a:path w="353568" h="419100">
                <a:moveTo>
                  <a:pt x="0" y="0"/>
                </a:moveTo>
                <a:lnTo>
                  <a:pt x="353568" y="0"/>
                </a:lnTo>
                <a:lnTo>
                  <a:pt x="353568" y="419100"/>
                </a:lnTo>
                <a:lnTo>
                  <a:pt x="0" y="419100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sp>
        <p:nvSpPr>
          <p:cNvPr id="15" name="TextBox 15"/>
          <p:cNvSpPr txBox="1"/>
          <p:nvPr/>
        </p:nvSpPr>
        <p:spPr>
          <a:xfrm>
            <a:off x="827027" y="7048935"/>
            <a:ext cx="10525866" cy="22093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210"/>
              </a:lnSpc>
            </a:pPr>
            <a:r>
              <a:rPr lang="en-US" sz="1845" spc="-92">
                <a:solidFill>
                  <a:srgbClr val="E8E8E8"/>
                </a:solidFill>
                <a:latin typeface="Open Sauce" panose="00000500000000000000"/>
                <a:ea typeface="Open Sauce" panose="00000500000000000000"/>
                <a:cs typeface="Open Sauce" panose="00000500000000000000"/>
                <a:sym typeface="Open Sauce" panose="00000500000000000000"/>
              </a:rPr>
              <a:t>Valid &amp; invalid login scenarios</a:t>
            </a:r>
          </a:p>
          <a:p>
            <a:pPr algn="l">
              <a:lnSpc>
                <a:spcPts val="2210"/>
              </a:lnSpc>
            </a:pPr>
            <a:r>
              <a:rPr lang="en-US" sz="1845" spc="-92">
                <a:solidFill>
                  <a:srgbClr val="E8E8E8"/>
                </a:solidFill>
                <a:latin typeface="Open Sauce" panose="00000500000000000000"/>
                <a:ea typeface="Open Sauce" panose="00000500000000000000"/>
                <a:cs typeface="Open Sauce" panose="00000500000000000000"/>
                <a:sym typeface="Open Sauce" panose="00000500000000000000"/>
              </a:rPr>
              <a:t>Add / Edit / Delete employee</a:t>
            </a:r>
          </a:p>
          <a:p>
            <a:pPr algn="l">
              <a:lnSpc>
                <a:spcPts val="2210"/>
              </a:lnSpc>
            </a:pPr>
            <a:r>
              <a:rPr lang="en-US" sz="1845" spc="-92">
                <a:solidFill>
                  <a:srgbClr val="E8E8E8"/>
                </a:solidFill>
                <a:latin typeface="Open Sauce" panose="00000500000000000000"/>
                <a:ea typeface="Open Sauce" panose="00000500000000000000"/>
                <a:cs typeface="Open Sauce" panose="00000500000000000000"/>
                <a:sym typeface="Open Sauce" panose="00000500000000000000"/>
              </a:rPr>
              <a:t>Apply leave &amp; check leave status</a:t>
            </a:r>
          </a:p>
          <a:p>
            <a:pPr algn="l">
              <a:lnSpc>
                <a:spcPts val="2210"/>
              </a:lnSpc>
            </a:pPr>
            <a:r>
              <a:rPr lang="en-US" sz="1845" spc="-92">
                <a:solidFill>
                  <a:srgbClr val="E8E8E8"/>
                </a:solidFill>
                <a:latin typeface="Open Sauce" panose="00000500000000000000"/>
                <a:ea typeface="Open Sauce" panose="00000500000000000000"/>
                <a:cs typeface="Open Sauce" panose="00000500000000000000"/>
                <a:sym typeface="Open Sauce" panose="00000500000000000000"/>
              </a:rPr>
              <a:t>Update personal details</a:t>
            </a:r>
          </a:p>
          <a:p>
            <a:pPr algn="l">
              <a:lnSpc>
                <a:spcPts val="2210"/>
              </a:lnSpc>
            </a:pPr>
            <a:r>
              <a:rPr lang="en-US" sz="1845" spc="-92">
                <a:solidFill>
                  <a:srgbClr val="E8E8E8"/>
                </a:solidFill>
                <a:latin typeface="Open Sauce" panose="00000500000000000000"/>
                <a:ea typeface="Open Sauce" panose="00000500000000000000"/>
                <a:cs typeface="Open Sauce" panose="00000500000000000000"/>
                <a:sym typeface="Open Sauce" panose="00000500000000000000"/>
              </a:rPr>
              <a:t>Admin role permissions</a:t>
            </a:r>
          </a:p>
          <a:p>
            <a:pPr algn="l">
              <a:lnSpc>
                <a:spcPts val="2210"/>
              </a:lnSpc>
            </a:pPr>
            <a:r>
              <a:rPr lang="en-US" sz="1845" spc="-92">
                <a:solidFill>
                  <a:srgbClr val="E8E8E8"/>
                </a:solidFill>
                <a:latin typeface="Open Sauce" panose="00000500000000000000"/>
                <a:ea typeface="Open Sauce" panose="00000500000000000000"/>
                <a:cs typeface="Open Sauce" panose="00000500000000000000"/>
                <a:sym typeface="Open Sauce" panose="00000500000000000000"/>
              </a:rPr>
              <a:t>Designed detailed test cases, executed them, and logged defects.</a:t>
            </a:r>
          </a:p>
          <a:p>
            <a:pPr algn="l">
              <a:lnSpc>
                <a:spcPts val="2210"/>
              </a:lnSpc>
            </a:pPr>
            <a:r>
              <a:rPr lang="en-US" sz="1845" spc="-92">
                <a:solidFill>
                  <a:srgbClr val="E8E8E8"/>
                </a:solidFill>
                <a:latin typeface="Open Sauce" panose="00000500000000000000"/>
                <a:ea typeface="Open Sauce" panose="00000500000000000000"/>
                <a:cs typeface="Open Sauce" panose="00000500000000000000"/>
                <a:sym typeface="Open Sauce" panose="00000500000000000000"/>
              </a:rPr>
              <a:t>Identified several UI issues, validation problems, and workflow inconsistencies during the manual phase.</a:t>
            </a:r>
          </a:p>
          <a:p>
            <a:pPr algn="l">
              <a:lnSpc>
                <a:spcPts val="2210"/>
              </a:lnSpc>
            </a:pPr>
            <a:endParaRPr lang="en-US" sz="1845" spc="-92">
              <a:solidFill>
                <a:srgbClr val="E8E8E8"/>
              </a:solidFill>
              <a:latin typeface="Open Sauce" panose="00000500000000000000"/>
              <a:ea typeface="Open Sauce" panose="00000500000000000000"/>
              <a:cs typeface="Open Sauce" panose="00000500000000000000"/>
              <a:sym typeface="Open Sauce" panose="00000500000000000000"/>
            </a:endParaRPr>
          </a:p>
        </p:txBody>
      </p:sp>
      <p:sp>
        <p:nvSpPr>
          <p:cNvPr id="16" name="Freeform 16"/>
          <p:cNvSpPr/>
          <p:nvPr/>
        </p:nvSpPr>
        <p:spPr>
          <a:xfrm flipV="1">
            <a:off x="10768833" y="3550808"/>
            <a:ext cx="272918" cy="211884"/>
          </a:xfrm>
          <a:custGeom>
            <a:avLst/>
            <a:gdLst/>
            <a:ahLst/>
            <a:cxnLst/>
            <a:rect l="l" t="t" r="r" b="b"/>
            <a:pathLst>
              <a:path w="272918" h="211884">
                <a:moveTo>
                  <a:pt x="0" y="211884"/>
                </a:moveTo>
                <a:lnTo>
                  <a:pt x="272918" y="211884"/>
                </a:lnTo>
                <a:lnTo>
                  <a:pt x="272918" y="0"/>
                </a:lnTo>
                <a:lnTo>
                  <a:pt x="0" y="0"/>
                </a:lnTo>
                <a:lnTo>
                  <a:pt x="0" y="211884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17" name="Freeform 17"/>
          <p:cNvSpPr/>
          <p:nvPr/>
        </p:nvSpPr>
        <p:spPr>
          <a:xfrm flipH="1" flipV="1">
            <a:off x="16986531" y="3550808"/>
            <a:ext cx="272918" cy="211884"/>
          </a:xfrm>
          <a:custGeom>
            <a:avLst/>
            <a:gdLst/>
            <a:ahLst/>
            <a:cxnLst/>
            <a:rect l="l" t="t" r="r" b="b"/>
            <a:pathLst>
              <a:path w="272918" h="211884">
                <a:moveTo>
                  <a:pt x="272919" y="211884"/>
                </a:moveTo>
                <a:lnTo>
                  <a:pt x="0" y="211884"/>
                </a:lnTo>
                <a:lnTo>
                  <a:pt x="0" y="0"/>
                </a:lnTo>
                <a:lnTo>
                  <a:pt x="272919" y="0"/>
                </a:lnTo>
                <a:lnTo>
                  <a:pt x="272919" y="211884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grpSp>
        <p:nvGrpSpPr>
          <p:cNvPr id="18" name="Group 18"/>
          <p:cNvGrpSpPr/>
          <p:nvPr/>
        </p:nvGrpSpPr>
        <p:grpSpPr>
          <a:xfrm>
            <a:off x="11663886" y="4450807"/>
            <a:ext cx="5322496" cy="3663900"/>
            <a:chOff x="0" y="0"/>
            <a:chExt cx="3200394" cy="2203087"/>
          </a:xfrm>
        </p:grpSpPr>
        <p:sp>
          <p:nvSpPr>
            <p:cNvPr id="19" name="Freeform 19"/>
            <p:cNvSpPr/>
            <p:nvPr/>
          </p:nvSpPr>
          <p:spPr>
            <a:xfrm>
              <a:off x="0" y="0"/>
              <a:ext cx="3200394" cy="2203087"/>
            </a:xfrm>
            <a:custGeom>
              <a:avLst/>
              <a:gdLst/>
              <a:ahLst/>
              <a:cxnLst/>
              <a:rect l="l" t="t" r="r" b="b"/>
              <a:pathLst>
                <a:path w="3200394" h="2203087">
                  <a:moveTo>
                    <a:pt x="0" y="0"/>
                  </a:moveTo>
                  <a:lnTo>
                    <a:pt x="3200394" y="0"/>
                  </a:lnTo>
                  <a:lnTo>
                    <a:pt x="3200394" y="2203087"/>
                  </a:lnTo>
                  <a:lnTo>
                    <a:pt x="0" y="2203087"/>
                  </a:lnTo>
                  <a:close/>
                </a:path>
              </a:pathLst>
            </a:custGeom>
            <a:blipFill>
              <a:blip r:embed="rId7"/>
              <a:stretch>
                <a:fillRect l="-17820" r="-17820"/>
              </a:stretch>
            </a:blipFill>
          </p:spPr>
        </p:sp>
      </p:grpSp>
      <p:grpSp>
        <p:nvGrpSpPr>
          <p:cNvPr id="20" name="Group 20"/>
          <p:cNvGrpSpPr/>
          <p:nvPr/>
        </p:nvGrpSpPr>
        <p:grpSpPr>
          <a:xfrm>
            <a:off x="1028700" y="5053229"/>
            <a:ext cx="7717730" cy="90271"/>
            <a:chOff x="0" y="0"/>
            <a:chExt cx="2032653" cy="23775"/>
          </a:xfrm>
        </p:grpSpPr>
        <p:sp>
          <p:nvSpPr>
            <p:cNvPr id="21" name="Freeform 21"/>
            <p:cNvSpPr/>
            <p:nvPr/>
          </p:nvSpPr>
          <p:spPr>
            <a:xfrm>
              <a:off x="0" y="0"/>
              <a:ext cx="2032653" cy="23775"/>
            </a:xfrm>
            <a:custGeom>
              <a:avLst/>
              <a:gdLst/>
              <a:ahLst/>
              <a:cxnLst/>
              <a:rect l="l" t="t" r="r" b="b"/>
              <a:pathLst>
                <a:path w="2032653" h="23775">
                  <a:moveTo>
                    <a:pt x="0" y="0"/>
                  </a:moveTo>
                  <a:lnTo>
                    <a:pt x="2032653" y="0"/>
                  </a:lnTo>
                  <a:lnTo>
                    <a:pt x="2032653" y="23775"/>
                  </a:lnTo>
                  <a:lnTo>
                    <a:pt x="0" y="23775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22" name="TextBox 22"/>
            <p:cNvSpPr txBox="1"/>
            <p:nvPr/>
          </p:nvSpPr>
          <p:spPr>
            <a:xfrm>
              <a:off x="0" y="-28575"/>
              <a:ext cx="2032653" cy="523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960"/>
                </a:lnSpc>
              </a:pPr>
              <a:endParaRPr/>
            </a:p>
          </p:txBody>
        </p:sp>
      </p:grpSp>
      <p:sp>
        <p:nvSpPr>
          <p:cNvPr id="23" name="Freeform 23"/>
          <p:cNvSpPr/>
          <p:nvPr/>
        </p:nvSpPr>
        <p:spPr>
          <a:xfrm flipH="1">
            <a:off x="6589799" y="3087191"/>
            <a:ext cx="335294" cy="675501"/>
          </a:xfrm>
          <a:custGeom>
            <a:avLst/>
            <a:gdLst/>
            <a:ahLst/>
            <a:cxnLst/>
            <a:rect l="l" t="t" r="r" b="b"/>
            <a:pathLst>
              <a:path w="335294" h="675501">
                <a:moveTo>
                  <a:pt x="335294" y="0"/>
                </a:moveTo>
                <a:lnTo>
                  <a:pt x="0" y="0"/>
                </a:lnTo>
                <a:lnTo>
                  <a:pt x="0" y="675501"/>
                </a:lnTo>
                <a:lnTo>
                  <a:pt x="335294" y="675501"/>
                </a:lnTo>
                <a:lnTo>
                  <a:pt x="335294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320467" y="6039757"/>
            <a:ext cx="7519861" cy="3473534"/>
            <a:chOff x="0" y="0"/>
            <a:chExt cx="7281760" cy="3363551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7281760" cy="3363551"/>
            </a:xfrm>
            <a:custGeom>
              <a:avLst/>
              <a:gdLst/>
              <a:ahLst/>
              <a:cxnLst/>
              <a:rect l="l" t="t" r="r" b="b"/>
              <a:pathLst>
                <a:path w="7281760" h="3363551">
                  <a:moveTo>
                    <a:pt x="0" y="0"/>
                  </a:moveTo>
                  <a:lnTo>
                    <a:pt x="7281760" y="0"/>
                  </a:lnTo>
                  <a:lnTo>
                    <a:pt x="7281760" y="3363551"/>
                  </a:lnTo>
                  <a:lnTo>
                    <a:pt x="0" y="3363551"/>
                  </a:lnTo>
                  <a:close/>
                </a:path>
              </a:pathLst>
            </a:custGeom>
            <a:blipFill>
              <a:blip r:embed="rId2"/>
              <a:stretch>
                <a:fillRect t="-2634" b="-2634"/>
              </a:stretch>
            </a:blipFill>
          </p:spPr>
        </p:sp>
      </p:grpSp>
      <p:grpSp>
        <p:nvGrpSpPr>
          <p:cNvPr id="4" name="Group 4"/>
          <p:cNvGrpSpPr/>
          <p:nvPr/>
        </p:nvGrpSpPr>
        <p:grpSpPr>
          <a:xfrm>
            <a:off x="8667867" y="5904864"/>
            <a:ext cx="8941896" cy="2917581"/>
            <a:chOff x="0" y="0"/>
            <a:chExt cx="2355067" cy="768416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355067" cy="768416"/>
            </a:xfrm>
            <a:custGeom>
              <a:avLst/>
              <a:gdLst/>
              <a:ahLst/>
              <a:cxnLst/>
              <a:rect l="l" t="t" r="r" b="b"/>
              <a:pathLst>
                <a:path w="2355067" h="768416">
                  <a:moveTo>
                    <a:pt x="0" y="0"/>
                  </a:moveTo>
                  <a:lnTo>
                    <a:pt x="2355067" y="0"/>
                  </a:lnTo>
                  <a:lnTo>
                    <a:pt x="2355067" y="768416"/>
                  </a:lnTo>
                  <a:lnTo>
                    <a:pt x="0" y="768416"/>
                  </a:lnTo>
                  <a:close/>
                </a:path>
              </a:pathLst>
            </a:custGeom>
            <a:solidFill>
              <a:srgbClr val="202020"/>
            </a:solidFill>
          </p:spPr>
        </p:sp>
        <p:sp>
          <p:nvSpPr>
            <p:cNvPr id="6" name="TextBox 6"/>
            <p:cNvSpPr txBox="1"/>
            <p:nvPr/>
          </p:nvSpPr>
          <p:spPr>
            <a:xfrm>
              <a:off x="0" y="-28575"/>
              <a:ext cx="2355067" cy="79699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960"/>
                </a:lnSpc>
              </a:pPr>
              <a:endParaRPr/>
            </a:p>
          </p:txBody>
        </p:sp>
      </p:grpSp>
      <p:grpSp>
        <p:nvGrpSpPr>
          <p:cNvPr id="7" name="Group 7"/>
          <p:cNvGrpSpPr/>
          <p:nvPr/>
        </p:nvGrpSpPr>
        <p:grpSpPr>
          <a:xfrm>
            <a:off x="1028700" y="9645206"/>
            <a:ext cx="6395583" cy="90271"/>
            <a:chOff x="0" y="0"/>
            <a:chExt cx="1684433" cy="23775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1684433" cy="23775"/>
            </a:xfrm>
            <a:custGeom>
              <a:avLst/>
              <a:gdLst/>
              <a:ahLst/>
              <a:cxnLst/>
              <a:rect l="l" t="t" r="r" b="b"/>
              <a:pathLst>
                <a:path w="1684433" h="23775">
                  <a:moveTo>
                    <a:pt x="0" y="0"/>
                  </a:moveTo>
                  <a:lnTo>
                    <a:pt x="1684433" y="0"/>
                  </a:lnTo>
                  <a:lnTo>
                    <a:pt x="1684433" y="23775"/>
                  </a:lnTo>
                  <a:lnTo>
                    <a:pt x="0" y="23775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9" name="TextBox 9"/>
            <p:cNvSpPr txBox="1"/>
            <p:nvPr/>
          </p:nvSpPr>
          <p:spPr>
            <a:xfrm>
              <a:off x="0" y="-28575"/>
              <a:ext cx="1684433" cy="523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960"/>
                </a:lnSpc>
              </a:pPr>
              <a:endParaRPr/>
            </a:p>
          </p:txBody>
        </p:sp>
      </p:grpSp>
      <p:sp>
        <p:nvSpPr>
          <p:cNvPr id="10" name="Freeform 10"/>
          <p:cNvSpPr/>
          <p:nvPr/>
        </p:nvSpPr>
        <p:spPr>
          <a:xfrm>
            <a:off x="8491083" y="1028700"/>
            <a:ext cx="353568" cy="419100"/>
          </a:xfrm>
          <a:custGeom>
            <a:avLst/>
            <a:gdLst/>
            <a:ahLst/>
            <a:cxnLst/>
            <a:rect l="l" t="t" r="r" b="b"/>
            <a:pathLst>
              <a:path w="353568" h="419100">
                <a:moveTo>
                  <a:pt x="0" y="0"/>
                </a:moveTo>
                <a:lnTo>
                  <a:pt x="353568" y="0"/>
                </a:lnTo>
                <a:lnTo>
                  <a:pt x="353568" y="419100"/>
                </a:lnTo>
                <a:lnTo>
                  <a:pt x="0" y="4191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11" name="Freeform 11"/>
          <p:cNvSpPr/>
          <p:nvPr/>
        </p:nvSpPr>
        <p:spPr>
          <a:xfrm flipH="1">
            <a:off x="9523999" y="9046416"/>
            <a:ext cx="272918" cy="211884"/>
          </a:xfrm>
          <a:custGeom>
            <a:avLst/>
            <a:gdLst/>
            <a:ahLst/>
            <a:cxnLst/>
            <a:rect l="l" t="t" r="r" b="b"/>
            <a:pathLst>
              <a:path w="272918" h="211884">
                <a:moveTo>
                  <a:pt x="272918" y="0"/>
                </a:moveTo>
                <a:lnTo>
                  <a:pt x="0" y="0"/>
                </a:lnTo>
                <a:lnTo>
                  <a:pt x="0" y="211884"/>
                </a:lnTo>
                <a:lnTo>
                  <a:pt x="272918" y="211884"/>
                </a:lnTo>
                <a:lnTo>
                  <a:pt x="272918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sp>
        <p:nvSpPr>
          <p:cNvPr id="12" name="TextBox 12"/>
          <p:cNvSpPr txBox="1"/>
          <p:nvPr/>
        </p:nvSpPr>
        <p:spPr>
          <a:xfrm>
            <a:off x="10595043" y="2953828"/>
            <a:ext cx="6664257" cy="895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50"/>
              </a:lnSpc>
            </a:pPr>
            <a:r>
              <a:rPr lang="en-US" sz="3990" b="1" spc="-327">
                <a:solidFill>
                  <a:srgbClr val="E8E8E8"/>
                </a:solidFill>
                <a:latin typeface="Open Sauce Bold" panose="00000800000000000000"/>
                <a:ea typeface="Open Sauce Bold" panose="00000800000000000000"/>
                <a:cs typeface="Open Sauce Bold" panose="00000800000000000000"/>
                <a:sym typeface="Open Sauce Bold" panose="00000800000000000000"/>
              </a:rPr>
              <a:t>Overview of Reported Issues</a:t>
            </a:r>
          </a:p>
          <a:p>
            <a:pPr algn="l">
              <a:lnSpc>
                <a:spcPts val="3350"/>
              </a:lnSpc>
            </a:pPr>
            <a:endParaRPr lang="en-US" sz="3990" b="1" spc="-327">
              <a:solidFill>
                <a:srgbClr val="E8E8E8"/>
              </a:solidFill>
              <a:latin typeface="Open Sauce Bold" panose="00000800000000000000"/>
              <a:ea typeface="Open Sauce Bold" panose="00000800000000000000"/>
              <a:cs typeface="Open Sauce Bold" panose="00000800000000000000"/>
              <a:sym typeface="Open Sauce Bold" panose="00000800000000000000"/>
            </a:endParaRPr>
          </a:p>
        </p:txBody>
      </p:sp>
      <p:sp>
        <p:nvSpPr>
          <p:cNvPr id="13" name="TextBox 13"/>
          <p:cNvSpPr txBox="1"/>
          <p:nvPr/>
        </p:nvSpPr>
        <p:spPr>
          <a:xfrm>
            <a:off x="9838351" y="6409961"/>
            <a:ext cx="6600929" cy="191691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130"/>
              </a:lnSpc>
            </a:pPr>
            <a:r>
              <a:rPr lang="en-US" sz="2610" spc="-130">
                <a:solidFill>
                  <a:srgbClr val="E8E8E8"/>
                </a:solidFill>
                <a:latin typeface="Open Sauce" panose="00000500000000000000"/>
                <a:ea typeface="Open Sauce" panose="00000500000000000000"/>
                <a:cs typeface="Open Sauce" panose="00000500000000000000"/>
                <a:sym typeface="Open Sauce" panose="00000500000000000000"/>
              </a:rPr>
              <a:t>The following screenshots highlight the bugs identified during the manual testing phase.</a:t>
            </a:r>
          </a:p>
          <a:p>
            <a:pPr algn="l">
              <a:lnSpc>
                <a:spcPts val="3130"/>
              </a:lnSpc>
            </a:pPr>
            <a:endParaRPr lang="en-US" sz="2610" spc="-130">
              <a:solidFill>
                <a:srgbClr val="E8E8E8"/>
              </a:solidFill>
              <a:latin typeface="Open Sauce" panose="00000500000000000000"/>
              <a:ea typeface="Open Sauce" panose="00000500000000000000"/>
              <a:cs typeface="Open Sauce" panose="00000500000000000000"/>
              <a:sym typeface="Open Sauce" panose="00000500000000000000"/>
            </a:endParaRPr>
          </a:p>
          <a:p>
            <a:pPr algn="l">
              <a:lnSpc>
                <a:spcPts val="3130"/>
              </a:lnSpc>
            </a:pPr>
            <a:r>
              <a:rPr lang="en-US" sz="2610" spc="-130">
                <a:solidFill>
                  <a:srgbClr val="E8E8E8"/>
                </a:solidFill>
                <a:latin typeface="Open Sauce" panose="00000500000000000000"/>
                <a:ea typeface="Open Sauce" panose="00000500000000000000"/>
                <a:cs typeface="Open Sauce" panose="00000500000000000000"/>
                <a:sym typeface="Open Sauce" panose="00000500000000000000"/>
              </a:rPr>
              <a:t>Bugs were logged on Jira, including severity, priority, and steps to reproduce.</a:t>
            </a:r>
          </a:p>
        </p:txBody>
      </p:sp>
      <p:sp>
        <p:nvSpPr>
          <p:cNvPr id="14" name="Freeform 14"/>
          <p:cNvSpPr/>
          <p:nvPr/>
        </p:nvSpPr>
        <p:spPr>
          <a:xfrm flipH="1">
            <a:off x="7878428" y="5567113"/>
            <a:ext cx="335294" cy="675501"/>
          </a:xfrm>
          <a:custGeom>
            <a:avLst/>
            <a:gdLst/>
            <a:ahLst/>
            <a:cxnLst/>
            <a:rect l="l" t="t" r="r" b="b"/>
            <a:pathLst>
              <a:path w="335294" h="675501">
                <a:moveTo>
                  <a:pt x="335294" y="0"/>
                </a:moveTo>
                <a:lnTo>
                  <a:pt x="0" y="0"/>
                </a:lnTo>
                <a:lnTo>
                  <a:pt x="0" y="675501"/>
                </a:lnTo>
                <a:lnTo>
                  <a:pt x="335294" y="675501"/>
                </a:lnTo>
                <a:lnTo>
                  <a:pt x="335294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028700" y="4181355"/>
            <a:ext cx="10467361" cy="5076945"/>
            <a:chOff x="0" y="0"/>
            <a:chExt cx="2756836" cy="1337138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756836" cy="1337138"/>
            </a:xfrm>
            <a:custGeom>
              <a:avLst/>
              <a:gdLst/>
              <a:ahLst/>
              <a:cxnLst/>
              <a:rect l="l" t="t" r="r" b="b"/>
              <a:pathLst>
                <a:path w="2756836" h="1337138">
                  <a:moveTo>
                    <a:pt x="0" y="0"/>
                  </a:moveTo>
                  <a:lnTo>
                    <a:pt x="2756836" y="0"/>
                  </a:lnTo>
                  <a:lnTo>
                    <a:pt x="2756836" y="1337138"/>
                  </a:lnTo>
                  <a:lnTo>
                    <a:pt x="0" y="1337138"/>
                  </a:lnTo>
                  <a:close/>
                </a:path>
              </a:pathLst>
            </a:custGeom>
            <a:solidFill>
              <a:srgbClr val="202020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28575"/>
              <a:ext cx="2756836" cy="136571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960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1028700" y="6497009"/>
            <a:ext cx="4232455" cy="2799665"/>
            <a:chOff x="0" y="0"/>
            <a:chExt cx="2544957" cy="1683427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2544957" cy="1683427"/>
            </a:xfrm>
            <a:custGeom>
              <a:avLst/>
              <a:gdLst/>
              <a:ahLst/>
              <a:cxnLst/>
              <a:rect l="l" t="t" r="r" b="b"/>
              <a:pathLst>
                <a:path w="2544957" h="1683427">
                  <a:moveTo>
                    <a:pt x="0" y="0"/>
                  </a:moveTo>
                  <a:lnTo>
                    <a:pt x="2544957" y="0"/>
                  </a:lnTo>
                  <a:lnTo>
                    <a:pt x="2544957" y="1683427"/>
                  </a:lnTo>
                  <a:lnTo>
                    <a:pt x="0" y="1683427"/>
                  </a:lnTo>
                  <a:close/>
                </a:path>
              </a:pathLst>
            </a:custGeom>
            <a:blipFill>
              <a:blip r:embed="rId2"/>
              <a:stretch>
                <a:fillRect t="-41344" b="-56596"/>
              </a:stretch>
            </a:blipFill>
          </p:spPr>
        </p:sp>
      </p:grpSp>
      <p:grpSp>
        <p:nvGrpSpPr>
          <p:cNvPr id="7" name="Group 7"/>
          <p:cNvGrpSpPr/>
          <p:nvPr/>
        </p:nvGrpSpPr>
        <p:grpSpPr>
          <a:xfrm>
            <a:off x="1028700" y="9205152"/>
            <a:ext cx="10467361" cy="91248"/>
            <a:chOff x="0" y="0"/>
            <a:chExt cx="2756836" cy="24032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2756836" cy="24032"/>
            </a:xfrm>
            <a:custGeom>
              <a:avLst/>
              <a:gdLst/>
              <a:ahLst/>
              <a:cxnLst/>
              <a:rect l="l" t="t" r="r" b="b"/>
              <a:pathLst>
                <a:path w="2756836" h="24032">
                  <a:moveTo>
                    <a:pt x="0" y="0"/>
                  </a:moveTo>
                  <a:lnTo>
                    <a:pt x="2756836" y="0"/>
                  </a:lnTo>
                  <a:lnTo>
                    <a:pt x="2756836" y="24032"/>
                  </a:lnTo>
                  <a:lnTo>
                    <a:pt x="0" y="24032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9" name="TextBox 9"/>
            <p:cNvSpPr txBox="1"/>
            <p:nvPr/>
          </p:nvSpPr>
          <p:spPr>
            <a:xfrm>
              <a:off x="0" y="-28575"/>
              <a:ext cx="2756836" cy="5260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960"/>
                </a:lnSpc>
              </a:pPr>
              <a:endParaRPr/>
            </a:p>
          </p:txBody>
        </p:sp>
      </p:grpSp>
      <p:sp>
        <p:nvSpPr>
          <p:cNvPr id="10" name="Freeform 10"/>
          <p:cNvSpPr/>
          <p:nvPr/>
        </p:nvSpPr>
        <p:spPr>
          <a:xfrm>
            <a:off x="12464505" y="9590508"/>
            <a:ext cx="272918" cy="211884"/>
          </a:xfrm>
          <a:custGeom>
            <a:avLst/>
            <a:gdLst/>
            <a:ahLst/>
            <a:cxnLst/>
            <a:rect l="l" t="t" r="r" b="b"/>
            <a:pathLst>
              <a:path w="272918" h="211884">
                <a:moveTo>
                  <a:pt x="0" y="0"/>
                </a:moveTo>
                <a:lnTo>
                  <a:pt x="272918" y="0"/>
                </a:lnTo>
                <a:lnTo>
                  <a:pt x="272918" y="211884"/>
                </a:lnTo>
                <a:lnTo>
                  <a:pt x="0" y="21188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11" name="TextBox 11"/>
          <p:cNvSpPr txBox="1"/>
          <p:nvPr/>
        </p:nvSpPr>
        <p:spPr>
          <a:xfrm>
            <a:off x="1028700" y="1560926"/>
            <a:ext cx="11407340" cy="74412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385"/>
              </a:lnSpc>
            </a:pPr>
            <a:r>
              <a:rPr lang="en-US" sz="6410" spc="-525">
                <a:solidFill>
                  <a:srgbClr val="E8E8E8"/>
                </a:solidFill>
                <a:latin typeface="Open Sauce" panose="00000500000000000000"/>
                <a:ea typeface="Open Sauce" panose="00000500000000000000"/>
                <a:cs typeface="Open Sauce" panose="00000500000000000000"/>
                <a:sym typeface="Open Sauce" panose="00000500000000000000"/>
              </a:rPr>
              <a:t>Automation Architecture &amp; Demo</a:t>
            </a:r>
          </a:p>
        </p:txBody>
      </p:sp>
      <p:sp>
        <p:nvSpPr>
          <p:cNvPr id="12" name="Freeform 12"/>
          <p:cNvSpPr/>
          <p:nvPr/>
        </p:nvSpPr>
        <p:spPr>
          <a:xfrm flipH="1" flipV="1">
            <a:off x="16986382" y="4181355"/>
            <a:ext cx="272918" cy="211884"/>
          </a:xfrm>
          <a:custGeom>
            <a:avLst/>
            <a:gdLst/>
            <a:ahLst/>
            <a:cxnLst/>
            <a:rect l="l" t="t" r="r" b="b"/>
            <a:pathLst>
              <a:path w="272918" h="211884">
                <a:moveTo>
                  <a:pt x="272918" y="211884"/>
                </a:moveTo>
                <a:lnTo>
                  <a:pt x="0" y="211884"/>
                </a:lnTo>
                <a:lnTo>
                  <a:pt x="0" y="0"/>
                </a:lnTo>
                <a:lnTo>
                  <a:pt x="272918" y="0"/>
                </a:lnTo>
                <a:lnTo>
                  <a:pt x="272918" y="211884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13" name="TextBox 13"/>
          <p:cNvSpPr txBox="1"/>
          <p:nvPr/>
        </p:nvSpPr>
        <p:spPr>
          <a:xfrm>
            <a:off x="12433108" y="5353050"/>
            <a:ext cx="4689733" cy="3714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000"/>
              </a:lnSpc>
            </a:pPr>
            <a:r>
              <a:rPr lang="en-US" sz="2500" b="1" spc="-124">
                <a:solidFill>
                  <a:srgbClr val="FE7A1E"/>
                </a:solidFill>
                <a:latin typeface="Open Sauce Bold" panose="00000800000000000000"/>
                <a:ea typeface="Open Sauce Bold" panose="00000800000000000000"/>
                <a:cs typeface="Open Sauce Bold" panose="00000800000000000000"/>
                <a:sym typeface="Open Sauce Bold" panose="00000800000000000000"/>
              </a:rPr>
              <a:t>Automation implemented using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11928413" y="5915025"/>
            <a:ext cx="6771897" cy="33813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040"/>
              </a:lnSpc>
            </a:pPr>
            <a:r>
              <a:rPr lang="en-US" sz="1700" spc="-84">
                <a:solidFill>
                  <a:srgbClr val="E8E8E8"/>
                </a:solidFill>
                <a:latin typeface="Open Sauce" panose="00000500000000000000"/>
                <a:ea typeface="Open Sauce" panose="00000500000000000000"/>
                <a:cs typeface="Open Sauce" panose="00000500000000000000"/>
                <a:sym typeface="Open Sauce" panose="00000500000000000000"/>
              </a:rPr>
              <a:t>Selenium WebDriver + Java</a:t>
            </a:r>
          </a:p>
          <a:p>
            <a:pPr algn="l">
              <a:lnSpc>
                <a:spcPts val="2040"/>
              </a:lnSpc>
            </a:pPr>
            <a:r>
              <a:rPr lang="en-US" sz="1700" spc="-84">
                <a:solidFill>
                  <a:srgbClr val="E8E8E8"/>
                </a:solidFill>
                <a:latin typeface="Open Sauce" panose="00000500000000000000"/>
                <a:ea typeface="Open Sauce" panose="00000500000000000000"/>
                <a:cs typeface="Open Sauce" panose="00000500000000000000"/>
                <a:sym typeface="Open Sauce" panose="00000500000000000000"/>
              </a:rPr>
              <a:t>TestNG Framework</a:t>
            </a:r>
          </a:p>
          <a:p>
            <a:pPr algn="l">
              <a:lnSpc>
                <a:spcPts val="2040"/>
              </a:lnSpc>
            </a:pPr>
            <a:r>
              <a:rPr lang="en-US" sz="1700" spc="-84">
                <a:solidFill>
                  <a:srgbClr val="E8E8E8"/>
                </a:solidFill>
                <a:latin typeface="Open Sauce" panose="00000500000000000000"/>
                <a:ea typeface="Open Sauce" panose="00000500000000000000"/>
                <a:cs typeface="Open Sauce" panose="00000500000000000000"/>
                <a:sym typeface="Open Sauce" panose="00000500000000000000"/>
              </a:rPr>
              <a:t>Page Object Model (POM)</a:t>
            </a:r>
          </a:p>
          <a:p>
            <a:pPr algn="l">
              <a:lnSpc>
                <a:spcPts val="2040"/>
              </a:lnSpc>
            </a:pPr>
            <a:r>
              <a:rPr lang="en-US" sz="1700" spc="-84">
                <a:solidFill>
                  <a:srgbClr val="E8E8E8"/>
                </a:solidFill>
                <a:latin typeface="Open Sauce" panose="00000500000000000000"/>
                <a:ea typeface="Open Sauce" panose="00000500000000000000"/>
                <a:cs typeface="Open Sauce" panose="00000500000000000000"/>
                <a:sym typeface="Open Sauce" panose="00000500000000000000"/>
              </a:rPr>
              <a:t>Maven for dependency management</a:t>
            </a:r>
          </a:p>
          <a:p>
            <a:pPr algn="l">
              <a:lnSpc>
                <a:spcPts val="2040"/>
              </a:lnSpc>
            </a:pPr>
            <a:r>
              <a:rPr lang="en-US" sz="1700" spc="-84">
                <a:solidFill>
                  <a:srgbClr val="E8E8E8"/>
                </a:solidFill>
                <a:latin typeface="Open Sauce" panose="00000500000000000000"/>
                <a:ea typeface="Open Sauce" panose="00000500000000000000"/>
                <a:cs typeface="Open Sauce" panose="00000500000000000000"/>
                <a:sym typeface="Open Sauce" panose="00000500000000000000"/>
              </a:rPr>
              <a:t>Allure Reporting for detailed results &amp; screenshots</a:t>
            </a:r>
          </a:p>
          <a:p>
            <a:pPr algn="l">
              <a:lnSpc>
                <a:spcPts val="2400"/>
              </a:lnSpc>
            </a:pPr>
            <a:r>
              <a:rPr lang="en-US" sz="2000" b="1" spc="-99">
                <a:solidFill>
                  <a:srgbClr val="FE7A1E"/>
                </a:solidFill>
                <a:latin typeface="Open Sauce Bold" panose="00000800000000000000"/>
                <a:ea typeface="Open Sauce Bold" panose="00000800000000000000"/>
                <a:cs typeface="Open Sauce Bold" panose="00000800000000000000"/>
                <a:sym typeface="Open Sauce Bold" panose="00000800000000000000"/>
              </a:rPr>
              <a:t>Automated critical scenarios:</a:t>
            </a:r>
          </a:p>
          <a:p>
            <a:pPr algn="l">
              <a:lnSpc>
                <a:spcPts val="2040"/>
              </a:lnSpc>
            </a:pPr>
            <a:r>
              <a:rPr lang="en-US" sz="1700" spc="-84">
                <a:solidFill>
                  <a:srgbClr val="E8E8E8"/>
                </a:solidFill>
                <a:latin typeface="Open Sauce" panose="00000500000000000000"/>
                <a:ea typeface="Open Sauce" panose="00000500000000000000"/>
                <a:cs typeface="Open Sauce" panose="00000500000000000000"/>
                <a:sym typeface="Open Sauce" panose="00000500000000000000"/>
              </a:rPr>
              <a:t>Login with valid credentials</a:t>
            </a:r>
          </a:p>
          <a:p>
            <a:pPr algn="l">
              <a:lnSpc>
                <a:spcPts val="2040"/>
              </a:lnSpc>
            </a:pPr>
            <a:r>
              <a:rPr lang="en-US" sz="1700" spc="-84">
                <a:solidFill>
                  <a:srgbClr val="E8E8E8"/>
                </a:solidFill>
                <a:latin typeface="Open Sauce" panose="00000500000000000000"/>
                <a:ea typeface="Open Sauce" panose="00000500000000000000"/>
                <a:cs typeface="Open Sauce" panose="00000500000000000000"/>
                <a:sym typeface="Open Sauce" panose="00000500000000000000"/>
              </a:rPr>
              <a:t>Add new employee</a:t>
            </a:r>
          </a:p>
          <a:p>
            <a:pPr algn="l">
              <a:lnSpc>
                <a:spcPts val="2040"/>
              </a:lnSpc>
            </a:pPr>
            <a:r>
              <a:rPr lang="en-US" sz="1700" spc="-84">
                <a:solidFill>
                  <a:srgbClr val="E8E8E8"/>
                </a:solidFill>
                <a:latin typeface="Open Sauce" panose="00000500000000000000"/>
                <a:ea typeface="Open Sauce" panose="00000500000000000000"/>
                <a:cs typeface="Open Sauce" panose="00000500000000000000"/>
                <a:sym typeface="Open Sauce" panose="00000500000000000000"/>
              </a:rPr>
              <a:t>Apply leave</a:t>
            </a:r>
          </a:p>
          <a:p>
            <a:pPr algn="l">
              <a:lnSpc>
                <a:spcPts val="2040"/>
              </a:lnSpc>
            </a:pPr>
            <a:r>
              <a:rPr lang="en-US" sz="1700" spc="-84">
                <a:solidFill>
                  <a:srgbClr val="E8E8E8"/>
                </a:solidFill>
                <a:latin typeface="Open Sauce" panose="00000500000000000000"/>
                <a:ea typeface="Open Sauce" panose="00000500000000000000"/>
                <a:cs typeface="Open Sauce" panose="00000500000000000000"/>
                <a:sym typeface="Open Sauce" panose="00000500000000000000"/>
              </a:rPr>
              <a:t>Logout</a:t>
            </a:r>
          </a:p>
          <a:p>
            <a:pPr algn="l">
              <a:lnSpc>
                <a:spcPts val="2040"/>
              </a:lnSpc>
            </a:pPr>
            <a:r>
              <a:rPr lang="en-US" sz="1700" spc="-84">
                <a:solidFill>
                  <a:srgbClr val="E8E8E8"/>
                </a:solidFill>
                <a:latin typeface="Open Sauce" panose="00000500000000000000"/>
                <a:ea typeface="Open Sauce" panose="00000500000000000000"/>
                <a:cs typeface="Open Sauce" panose="00000500000000000000"/>
                <a:sym typeface="Open Sauce" panose="00000500000000000000"/>
              </a:rPr>
              <a:t>Framework designed to support scalability, reusability, and easy maintenance.</a:t>
            </a:r>
          </a:p>
          <a:p>
            <a:pPr algn="l">
              <a:lnSpc>
                <a:spcPts val="2040"/>
              </a:lnSpc>
            </a:pPr>
            <a:endParaRPr lang="en-US" sz="1700" spc="-84">
              <a:solidFill>
                <a:srgbClr val="E8E8E8"/>
              </a:solidFill>
              <a:latin typeface="Open Sauce" panose="00000500000000000000"/>
              <a:ea typeface="Open Sauce" panose="00000500000000000000"/>
              <a:cs typeface="Open Sauce" panose="00000500000000000000"/>
              <a:sym typeface="Open Sauce" panose="00000500000000000000"/>
            </a:endParaRPr>
          </a:p>
        </p:txBody>
      </p:sp>
      <p:sp>
        <p:nvSpPr>
          <p:cNvPr id="15" name="Freeform 15"/>
          <p:cNvSpPr/>
          <p:nvPr/>
        </p:nvSpPr>
        <p:spPr>
          <a:xfrm>
            <a:off x="16262698" y="9486900"/>
            <a:ext cx="353568" cy="419100"/>
          </a:xfrm>
          <a:custGeom>
            <a:avLst/>
            <a:gdLst/>
            <a:ahLst/>
            <a:cxnLst/>
            <a:rect l="l" t="t" r="r" b="b"/>
            <a:pathLst>
              <a:path w="353568" h="419100">
                <a:moveTo>
                  <a:pt x="0" y="0"/>
                </a:moveTo>
                <a:lnTo>
                  <a:pt x="353568" y="0"/>
                </a:lnTo>
                <a:lnTo>
                  <a:pt x="353568" y="419100"/>
                </a:lnTo>
                <a:lnTo>
                  <a:pt x="0" y="419100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sp>
        <p:nvSpPr>
          <p:cNvPr id="16" name="Freeform 16"/>
          <p:cNvSpPr/>
          <p:nvPr/>
        </p:nvSpPr>
        <p:spPr>
          <a:xfrm flipV="1">
            <a:off x="12600964" y="4181355"/>
            <a:ext cx="272918" cy="211884"/>
          </a:xfrm>
          <a:custGeom>
            <a:avLst/>
            <a:gdLst/>
            <a:ahLst/>
            <a:cxnLst/>
            <a:rect l="l" t="t" r="r" b="b"/>
            <a:pathLst>
              <a:path w="272918" h="211884">
                <a:moveTo>
                  <a:pt x="0" y="211884"/>
                </a:moveTo>
                <a:lnTo>
                  <a:pt x="272918" y="211884"/>
                </a:lnTo>
                <a:lnTo>
                  <a:pt x="272918" y="0"/>
                </a:lnTo>
                <a:lnTo>
                  <a:pt x="0" y="0"/>
                </a:lnTo>
                <a:lnTo>
                  <a:pt x="0" y="211884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grpSp>
        <p:nvGrpSpPr>
          <p:cNvPr id="17" name="Group 17"/>
          <p:cNvGrpSpPr/>
          <p:nvPr/>
        </p:nvGrpSpPr>
        <p:grpSpPr>
          <a:xfrm>
            <a:off x="12600964" y="678092"/>
            <a:ext cx="4658336" cy="2903461"/>
            <a:chOff x="0" y="0"/>
            <a:chExt cx="2801037" cy="1745839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2801037" cy="1745839"/>
            </a:xfrm>
            <a:custGeom>
              <a:avLst/>
              <a:gdLst/>
              <a:ahLst/>
              <a:cxnLst/>
              <a:rect l="l" t="t" r="r" b="b"/>
              <a:pathLst>
                <a:path w="2801037" h="1745839">
                  <a:moveTo>
                    <a:pt x="0" y="0"/>
                  </a:moveTo>
                  <a:lnTo>
                    <a:pt x="2801037" y="0"/>
                  </a:lnTo>
                  <a:lnTo>
                    <a:pt x="2801037" y="1745839"/>
                  </a:lnTo>
                  <a:lnTo>
                    <a:pt x="0" y="1745839"/>
                  </a:lnTo>
                  <a:close/>
                </a:path>
              </a:pathLst>
            </a:custGeom>
            <a:blipFill>
              <a:blip r:embed="rId7"/>
              <a:stretch>
                <a:fillRect t="-55034" b="-55034"/>
              </a:stretch>
            </a:blipFill>
          </p:spPr>
        </p:sp>
      </p:grpSp>
      <p:sp>
        <p:nvSpPr>
          <p:cNvPr id="19" name="Freeform 19"/>
          <p:cNvSpPr/>
          <p:nvPr/>
        </p:nvSpPr>
        <p:spPr>
          <a:xfrm flipH="1">
            <a:off x="1028700" y="2906052"/>
            <a:ext cx="335294" cy="675501"/>
          </a:xfrm>
          <a:custGeom>
            <a:avLst/>
            <a:gdLst/>
            <a:ahLst/>
            <a:cxnLst/>
            <a:rect l="l" t="t" r="r" b="b"/>
            <a:pathLst>
              <a:path w="335294" h="675501">
                <a:moveTo>
                  <a:pt x="335294" y="0"/>
                </a:moveTo>
                <a:lnTo>
                  <a:pt x="0" y="0"/>
                </a:lnTo>
                <a:lnTo>
                  <a:pt x="0" y="675501"/>
                </a:lnTo>
                <a:lnTo>
                  <a:pt x="335294" y="675501"/>
                </a:lnTo>
                <a:lnTo>
                  <a:pt x="335294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</p:sp>
      <p:sp>
        <p:nvSpPr>
          <p:cNvPr id="20" name="Freeform 20"/>
          <p:cNvSpPr/>
          <p:nvPr/>
        </p:nvSpPr>
        <p:spPr>
          <a:xfrm>
            <a:off x="5261155" y="3243803"/>
            <a:ext cx="1906654" cy="6052871"/>
          </a:xfrm>
          <a:custGeom>
            <a:avLst/>
            <a:gdLst/>
            <a:ahLst/>
            <a:cxnLst/>
            <a:rect l="l" t="t" r="r" b="b"/>
            <a:pathLst>
              <a:path w="1906654" h="6052871">
                <a:moveTo>
                  <a:pt x="0" y="0"/>
                </a:moveTo>
                <a:lnTo>
                  <a:pt x="1906654" y="0"/>
                </a:lnTo>
                <a:lnTo>
                  <a:pt x="1906654" y="6052870"/>
                </a:lnTo>
                <a:lnTo>
                  <a:pt x="0" y="6052870"/>
                </a:lnTo>
                <a:lnTo>
                  <a:pt x="0" y="0"/>
                </a:lnTo>
                <a:close/>
              </a:path>
            </a:pathLst>
          </a:custGeom>
          <a:blipFill>
            <a:blip r:embed="rId10"/>
            <a:stretch>
              <a:fillRect/>
            </a:stretch>
          </a:blipFill>
        </p:spPr>
      </p:sp>
      <p:sp>
        <p:nvSpPr>
          <p:cNvPr id="21" name="Freeform 21"/>
          <p:cNvSpPr/>
          <p:nvPr/>
        </p:nvSpPr>
        <p:spPr>
          <a:xfrm>
            <a:off x="7167809" y="5724525"/>
            <a:ext cx="4328252" cy="3624911"/>
          </a:xfrm>
          <a:custGeom>
            <a:avLst/>
            <a:gdLst/>
            <a:ahLst/>
            <a:cxnLst/>
            <a:rect l="l" t="t" r="r" b="b"/>
            <a:pathLst>
              <a:path w="4328252" h="3624911">
                <a:moveTo>
                  <a:pt x="0" y="0"/>
                </a:moveTo>
                <a:lnTo>
                  <a:pt x="4328252" y="0"/>
                </a:lnTo>
                <a:lnTo>
                  <a:pt x="4328252" y="3624911"/>
                </a:lnTo>
                <a:lnTo>
                  <a:pt x="0" y="3624911"/>
                </a:lnTo>
                <a:lnTo>
                  <a:pt x="0" y="0"/>
                </a:lnTo>
                <a:close/>
              </a:path>
            </a:pathLst>
          </a:custGeom>
          <a:blipFill>
            <a:blip r:embed="rId11"/>
            <a:stretch>
              <a:fillRect/>
            </a:stretch>
          </a:blipFill>
        </p:spPr>
      </p:sp>
      <p:sp>
        <p:nvSpPr>
          <p:cNvPr id="22" name="Freeform 22"/>
          <p:cNvSpPr/>
          <p:nvPr/>
        </p:nvSpPr>
        <p:spPr>
          <a:xfrm>
            <a:off x="7299634" y="3547137"/>
            <a:ext cx="4064602" cy="1991650"/>
          </a:xfrm>
          <a:custGeom>
            <a:avLst/>
            <a:gdLst/>
            <a:ahLst/>
            <a:cxnLst/>
            <a:rect l="l" t="t" r="r" b="b"/>
            <a:pathLst>
              <a:path w="4064602" h="1991650">
                <a:moveTo>
                  <a:pt x="0" y="0"/>
                </a:moveTo>
                <a:lnTo>
                  <a:pt x="4064602" y="0"/>
                </a:lnTo>
                <a:lnTo>
                  <a:pt x="4064602" y="1991651"/>
                </a:lnTo>
                <a:lnTo>
                  <a:pt x="0" y="1991651"/>
                </a:lnTo>
                <a:lnTo>
                  <a:pt x="0" y="0"/>
                </a:lnTo>
                <a:close/>
              </a:path>
            </a:pathLst>
          </a:custGeom>
          <a:blipFill>
            <a:blip r:embed="rId12"/>
            <a:stretch>
              <a:fillRect t="-43014" b="-28414"/>
            </a:stretch>
          </a:blipFill>
        </p:spPr>
      </p:sp>
      <p:sp>
        <p:nvSpPr>
          <p:cNvPr id="23" name="Freeform 23"/>
          <p:cNvSpPr/>
          <p:nvPr/>
        </p:nvSpPr>
        <p:spPr>
          <a:xfrm>
            <a:off x="1363994" y="3243803"/>
            <a:ext cx="3364714" cy="2774692"/>
          </a:xfrm>
          <a:custGeom>
            <a:avLst/>
            <a:gdLst/>
            <a:ahLst/>
            <a:cxnLst/>
            <a:rect l="l" t="t" r="r" b="b"/>
            <a:pathLst>
              <a:path w="3364714" h="2774692">
                <a:moveTo>
                  <a:pt x="0" y="0"/>
                </a:moveTo>
                <a:lnTo>
                  <a:pt x="3364714" y="0"/>
                </a:lnTo>
                <a:lnTo>
                  <a:pt x="3364714" y="2774692"/>
                </a:lnTo>
                <a:lnTo>
                  <a:pt x="0" y="2774692"/>
                </a:lnTo>
                <a:lnTo>
                  <a:pt x="0" y="0"/>
                </a:lnTo>
                <a:close/>
              </a:path>
            </a:pathLst>
          </a:custGeom>
          <a:blipFill>
            <a:blip r:embed="rId13"/>
            <a:stretch>
              <a:fillRect t="-35870"/>
            </a:stretch>
          </a:blipFill>
        </p:spPr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1228480" y="5724639"/>
            <a:ext cx="6030820" cy="3013989"/>
            <a:chOff x="0" y="0"/>
            <a:chExt cx="9532238" cy="4763873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9532238" cy="4763874"/>
            </a:xfrm>
            <a:custGeom>
              <a:avLst/>
              <a:gdLst/>
              <a:ahLst/>
              <a:cxnLst/>
              <a:rect l="l" t="t" r="r" b="b"/>
              <a:pathLst>
                <a:path w="9532238" h="4763874">
                  <a:moveTo>
                    <a:pt x="0" y="0"/>
                  </a:moveTo>
                  <a:lnTo>
                    <a:pt x="9532238" y="0"/>
                  </a:lnTo>
                  <a:lnTo>
                    <a:pt x="9532238" y="4763874"/>
                  </a:lnTo>
                  <a:lnTo>
                    <a:pt x="0" y="4763874"/>
                  </a:lnTo>
                  <a:close/>
                </a:path>
              </a:pathLst>
            </a:custGeom>
            <a:blipFill>
              <a:blip r:embed="rId2"/>
              <a:stretch>
                <a:fillRect t="-3150" b="-3150"/>
              </a:stretch>
            </a:blipFill>
          </p:spPr>
        </p:sp>
      </p:grpSp>
      <p:grpSp>
        <p:nvGrpSpPr>
          <p:cNvPr id="4" name="Group 4"/>
          <p:cNvGrpSpPr/>
          <p:nvPr/>
        </p:nvGrpSpPr>
        <p:grpSpPr>
          <a:xfrm>
            <a:off x="1028700" y="2380661"/>
            <a:ext cx="8715676" cy="4279213"/>
            <a:chOff x="0" y="0"/>
            <a:chExt cx="2295487" cy="1127036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295487" cy="1127036"/>
            </a:xfrm>
            <a:custGeom>
              <a:avLst/>
              <a:gdLst/>
              <a:ahLst/>
              <a:cxnLst/>
              <a:rect l="l" t="t" r="r" b="b"/>
              <a:pathLst>
                <a:path w="2295487" h="1127036">
                  <a:moveTo>
                    <a:pt x="0" y="0"/>
                  </a:moveTo>
                  <a:lnTo>
                    <a:pt x="2295487" y="0"/>
                  </a:lnTo>
                  <a:lnTo>
                    <a:pt x="2295487" y="1127036"/>
                  </a:lnTo>
                  <a:lnTo>
                    <a:pt x="0" y="1127036"/>
                  </a:lnTo>
                  <a:close/>
                </a:path>
              </a:pathLst>
            </a:custGeom>
            <a:solidFill>
              <a:srgbClr val="202020"/>
            </a:solidFill>
          </p:spPr>
        </p:sp>
        <p:sp>
          <p:nvSpPr>
            <p:cNvPr id="6" name="TextBox 6"/>
            <p:cNvSpPr txBox="1"/>
            <p:nvPr/>
          </p:nvSpPr>
          <p:spPr>
            <a:xfrm>
              <a:off x="0" y="-28575"/>
              <a:ext cx="2295487" cy="115561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960"/>
                </a:lnSpc>
              </a:pPr>
              <a:endParaRPr/>
            </a:p>
          </p:txBody>
        </p:sp>
      </p:grpSp>
      <p:grpSp>
        <p:nvGrpSpPr>
          <p:cNvPr id="7" name="Group 7"/>
          <p:cNvGrpSpPr/>
          <p:nvPr/>
        </p:nvGrpSpPr>
        <p:grpSpPr>
          <a:xfrm>
            <a:off x="1028700" y="1663110"/>
            <a:ext cx="6375753" cy="90271"/>
            <a:chOff x="0" y="0"/>
            <a:chExt cx="1679211" cy="23775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1679211" cy="23775"/>
            </a:xfrm>
            <a:custGeom>
              <a:avLst/>
              <a:gdLst/>
              <a:ahLst/>
              <a:cxnLst/>
              <a:rect l="l" t="t" r="r" b="b"/>
              <a:pathLst>
                <a:path w="1679211" h="23775">
                  <a:moveTo>
                    <a:pt x="0" y="0"/>
                  </a:moveTo>
                  <a:lnTo>
                    <a:pt x="1679211" y="0"/>
                  </a:lnTo>
                  <a:lnTo>
                    <a:pt x="1679211" y="23775"/>
                  </a:lnTo>
                  <a:lnTo>
                    <a:pt x="0" y="23775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9" name="TextBox 9"/>
            <p:cNvSpPr txBox="1"/>
            <p:nvPr/>
          </p:nvSpPr>
          <p:spPr>
            <a:xfrm>
              <a:off x="0" y="-28575"/>
              <a:ext cx="1679211" cy="523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960"/>
                </a:lnSpc>
              </a:pPr>
              <a:endParaRPr/>
            </a:p>
          </p:txBody>
        </p:sp>
      </p:grpSp>
      <p:sp>
        <p:nvSpPr>
          <p:cNvPr id="10" name="Freeform 10"/>
          <p:cNvSpPr/>
          <p:nvPr/>
        </p:nvSpPr>
        <p:spPr>
          <a:xfrm>
            <a:off x="11228480" y="9048750"/>
            <a:ext cx="272918" cy="211884"/>
          </a:xfrm>
          <a:custGeom>
            <a:avLst/>
            <a:gdLst/>
            <a:ahLst/>
            <a:cxnLst/>
            <a:rect l="l" t="t" r="r" b="b"/>
            <a:pathLst>
              <a:path w="272918" h="211884">
                <a:moveTo>
                  <a:pt x="0" y="0"/>
                </a:moveTo>
                <a:lnTo>
                  <a:pt x="272919" y="0"/>
                </a:lnTo>
                <a:lnTo>
                  <a:pt x="272919" y="211884"/>
                </a:lnTo>
                <a:lnTo>
                  <a:pt x="0" y="21188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11" name="TextBox 11"/>
          <p:cNvSpPr txBox="1"/>
          <p:nvPr/>
        </p:nvSpPr>
        <p:spPr>
          <a:xfrm>
            <a:off x="1133552" y="8133555"/>
            <a:ext cx="8182472" cy="7056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015"/>
              </a:lnSpc>
            </a:pPr>
            <a:r>
              <a:rPr lang="en-US" sz="5970" b="1" spc="-489">
                <a:solidFill>
                  <a:srgbClr val="E8E8E8"/>
                </a:solidFill>
                <a:latin typeface="Open Sauce Bold" panose="00000800000000000000"/>
                <a:ea typeface="Open Sauce Bold" panose="00000800000000000000"/>
                <a:cs typeface="Open Sauce Bold" panose="00000800000000000000"/>
                <a:sym typeface="Open Sauce Bold" panose="00000800000000000000"/>
              </a:rPr>
              <a:t>Allure Report Overview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1028700" y="1019175"/>
            <a:ext cx="9629106" cy="11525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60"/>
              </a:lnSpc>
            </a:pPr>
            <a:r>
              <a:rPr lang="en-US" sz="2800" b="1" spc="-139">
                <a:solidFill>
                  <a:srgbClr val="E8E8E8"/>
                </a:solidFill>
                <a:latin typeface="Open Sauce Bold" panose="00000800000000000000"/>
                <a:ea typeface="Open Sauce Bold" panose="00000800000000000000"/>
                <a:cs typeface="Open Sauce Bold" panose="00000800000000000000"/>
                <a:sym typeface="Open Sauce Bold" panose="00000800000000000000"/>
              </a:rPr>
              <a:t>About Allure Reporting</a:t>
            </a:r>
          </a:p>
          <a:p>
            <a:pPr algn="l">
              <a:lnSpc>
                <a:spcPts val="2880"/>
              </a:lnSpc>
            </a:pPr>
            <a:endParaRPr lang="en-US" sz="2800" b="1" spc="-139">
              <a:solidFill>
                <a:srgbClr val="E8E8E8"/>
              </a:solidFill>
              <a:latin typeface="Open Sauce Bold" panose="00000800000000000000"/>
              <a:ea typeface="Open Sauce Bold" panose="00000800000000000000"/>
              <a:cs typeface="Open Sauce Bold" panose="00000800000000000000"/>
              <a:sym typeface="Open Sauce Bold" panose="00000800000000000000"/>
            </a:endParaRPr>
          </a:p>
          <a:p>
            <a:pPr algn="l">
              <a:lnSpc>
                <a:spcPts val="2880"/>
              </a:lnSpc>
            </a:pPr>
            <a:endParaRPr lang="en-US" sz="2800" b="1" spc="-139">
              <a:solidFill>
                <a:srgbClr val="E8E8E8"/>
              </a:solidFill>
              <a:latin typeface="Open Sauce Bold" panose="00000800000000000000"/>
              <a:ea typeface="Open Sauce Bold" panose="00000800000000000000"/>
              <a:cs typeface="Open Sauce Bold" panose="00000800000000000000"/>
              <a:sym typeface="Open Sauce Bold" panose="00000800000000000000"/>
            </a:endParaRPr>
          </a:p>
        </p:txBody>
      </p:sp>
      <p:sp>
        <p:nvSpPr>
          <p:cNvPr id="13" name="Freeform 13"/>
          <p:cNvSpPr/>
          <p:nvPr/>
        </p:nvSpPr>
        <p:spPr>
          <a:xfrm>
            <a:off x="8491083" y="8839200"/>
            <a:ext cx="353568" cy="419100"/>
          </a:xfrm>
          <a:custGeom>
            <a:avLst/>
            <a:gdLst/>
            <a:ahLst/>
            <a:cxnLst/>
            <a:rect l="l" t="t" r="r" b="b"/>
            <a:pathLst>
              <a:path w="353568" h="419100">
                <a:moveTo>
                  <a:pt x="0" y="0"/>
                </a:moveTo>
                <a:lnTo>
                  <a:pt x="353568" y="0"/>
                </a:lnTo>
                <a:lnTo>
                  <a:pt x="353568" y="419100"/>
                </a:lnTo>
                <a:lnTo>
                  <a:pt x="0" y="419100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sp>
        <p:nvSpPr>
          <p:cNvPr id="14" name="TextBox 14"/>
          <p:cNvSpPr txBox="1"/>
          <p:nvPr/>
        </p:nvSpPr>
        <p:spPr>
          <a:xfrm>
            <a:off x="1501514" y="3434418"/>
            <a:ext cx="7446549" cy="21717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80"/>
              </a:lnSpc>
            </a:pPr>
            <a:r>
              <a:rPr lang="en-US" sz="2400" spc="-119">
                <a:solidFill>
                  <a:srgbClr val="E8E8E8"/>
                </a:solidFill>
                <a:latin typeface="Open Sauce" panose="00000500000000000000"/>
                <a:ea typeface="Open Sauce" panose="00000500000000000000"/>
                <a:cs typeface="Open Sauce" panose="00000500000000000000"/>
                <a:sym typeface="Open Sauce" panose="00000500000000000000"/>
              </a:rPr>
              <a:t>Allure provides a detailed, visual report for the automated test execution.</a:t>
            </a:r>
          </a:p>
          <a:p>
            <a:pPr algn="l">
              <a:lnSpc>
                <a:spcPts val="2880"/>
              </a:lnSpc>
            </a:pPr>
            <a:r>
              <a:rPr lang="en-US" sz="2400" spc="-119">
                <a:solidFill>
                  <a:srgbClr val="E8E8E8"/>
                </a:solidFill>
                <a:latin typeface="Open Sauce" panose="00000500000000000000"/>
                <a:ea typeface="Open Sauce" panose="00000500000000000000"/>
                <a:cs typeface="Open Sauce" panose="00000500000000000000"/>
                <a:sym typeface="Open Sauce" panose="00000500000000000000"/>
              </a:rPr>
              <a:t>It includes test case results, steps, attachments, logs, and screenshots on pass/failure.</a:t>
            </a:r>
          </a:p>
          <a:p>
            <a:pPr algn="l">
              <a:lnSpc>
                <a:spcPts val="2880"/>
              </a:lnSpc>
            </a:pPr>
            <a:r>
              <a:rPr lang="en-US" sz="2400" spc="-119">
                <a:solidFill>
                  <a:srgbClr val="E8E8E8"/>
                </a:solidFill>
                <a:latin typeface="Open Sauce" panose="00000500000000000000"/>
                <a:ea typeface="Open Sauce" panose="00000500000000000000"/>
                <a:cs typeface="Open Sauce" panose="00000500000000000000"/>
                <a:sym typeface="Open Sauce" panose="00000500000000000000"/>
              </a:rPr>
              <a:t>Helps in quickly identifying failures and analyzing trends.</a:t>
            </a:r>
          </a:p>
          <a:p>
            <a:pPr algn="l">
              <a:lnSpc>
                <a:spcPts val="2880"/>
              </a:lnSpc>
            </a:pPr>
            <a:endParaRPr lang="en-US" sz="2400" spc="-119">
              <a:solidFill>
                <a:srgbClr val="E8E8E8"/>
              </a:solidFill>
              <a:latin typeface="Open Sauce" panose="00000500000000000000"/>
              <a:ea typeface="Open Sauce" panose="00000500000000000000"/>
              <a:cs typeface="Open Sauce" panose="00000500000000000000"/>
              <a:sym typeface="Open Sauce" panose="00000500000000000000"/>
            </a:endParaRPr>
          </a:p>
        </p:txBody>
      </p:sp>
      <p:sp>
        <p:nvSpPr>
          <p:cNvPr id="15" name="Freeform 15"/>
          <p:cNvSpPr/>
          <p:nvPr/>
        </p:nvSpPr>
        <p:spPr>
          <a:xfrm flipH="1">
            <a:off x="9420877" y="1077880"/>
            <a:ext cx="335294" cy="675501"/>
          </a:xfrm>
          <a:custGeom>
            <a:avLst/>
            <a:gdLst/>
            <a:ahLst/>
            <a:cxnLst/>
            <a:rect l="l" t="t" r="r" b="b"/>
            <a:pathLst>
              <a:path w="335294" h="675501">
                <a:moveTo>
                  <a:pt x="335294" y="0"/>
                </a:moveTo>
                <a:lnTo>
                  <a:pt x="0" y="0"/>
                </a:lnTo>
                <a:lnTo>
                  <a:pt x="0" y="675501"/>
                </a:lnTo>
                <a:lnTo>
                  <a:pt x="335294" y="675501"/>
                </a:lnTo>
                <a:lnTo>
                  <a:pt x="335294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</p:sp>
      <p:sp>
        <p:nvSpPr>
          <p:cNvPr id="16" name="Freeform 16"/>
          <p:cNvSpPr/>
          <p:nvPr/>
        </p:nvSpPr>
        <p:spPr>
          <a:xfrm flipH="1">
            <a:off x="16986382" y="9046350"/>
            <a:ext cx="272918" cy="211884"/>
          </a:xfrm>
          <a:custGeom>
            <a:avLst/>
            <a:gdLst/>
            <a:ahLst/>
            <a:cxnLst/>
            <a:rect l="l" t="t" r="r" b="b"/>
            <a:pathLst>
              <a:path w="272918" h="211884">
                <a:moveTo>
                  <a:pt x="272918" y="0"/>
                </a:moveTo>
                <a:lnTo>
                  <a:pt x="0" y="0"/>
                </a:lnTo>
                <a:lnTo>
                  <a:pt x="0" y="211884"/>
                </a:lnTo>
                <a:lnTo>
                  <a:pt x="272918" y="211884"/>
                </a:lnTo>
                <a:lnTo>
                  <a:pt x="272918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17" name="Freeform 17"/>
          <p:cNvSpPr/>
          <p:nvPr/>
        </p:nvSpPr>
        <p:spPr>
          <a:xfrm flipV="1">
            <a:off x="11228480" y="1031100"/>
            <a:ext cx="272918" cy="211884"/>
          </a:xfrm>
          <a:custGeom>
            <a:avLst/>
            <a:gdLst/>
            <a:ahLst/>
            <a:cxnLst/>
            <a:rect l="l" t="t" r="r" b="b"/>
            <a:pathLst>
              <a:path w="272918" h="211884">
                <a:moveTo>
                  <a:pt x="0" y="211884"/>
                </a:moveTo>
                <a:lnTo>
                  <a:pt x="272919" y="211884"/>
                </a:lnTo>
                <a:lnTo>
                  <a:pt x="272919" y="0"/>
                </a:lnTo>
                <a:lnTo>
                  <a:pt x="0" y="0"/>
                </a:lnTo>
                <a:lnTo>
                  <a:pt x="0" y="211884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18" name="Freeform 18"/>
          <p:cNvSpPr/>
          <p:nvPr/>
        </p:nvSpPr>
        <p:spPr>
          <a:xfrm flipH="1" flipV="1">
            <a:off x="16986382" y="1028700"/>
            <a:ext cx="272918" cy="211884"/>
          </a:xfrm>
          <a:custGeom>
            <a:avLst/>
            <a:gdLst/>
            <a:ahLst/>
            <a:cxnLst/>
            <a:rect l="l" t="t" r="r" b="b"/>
            <a:pathLst>
              <a:path w="272918" h="211884">
                <a:moveTo>
                  <a:pt x="272918" y="211884"/>
                </a:moveTo>
                <a:lnTo>
                  <a:pt x="0" y="211884"/>
                </a:lnTo>
                <a:lnTo>
                  <a:pt x="0" y="0"/>
                </a:lnTo>
                <a:lnTo>
                  <a:pt x="272918" y="0"/>
                </a:lnTo>
                <a:lnTo>
                  <a:pt x="272918" y="211884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19" name="Freeform 19"/>
          <p:cNvSpPr/>
          <p:nvPr/>
        </p:nvSpPr>
        <p:spPr>
          <a:xfrm>
            <a:off x="11309322" y="1600200"/>
            <a:ext cx="5949978" cy="3175801"/>
          </a:xfrm>
          <a:custGeom>
            <a:avLst/>
            <a:gdLst/>
            <a:ahLst/>
            <a:cxnLst/>
            <a:rect l="l" t="t" r="r" b="b"/>
            <a:pathLst>
              <a:path w="5949978" h="3175801">
                <a:moveTo>
                  <a:pt x="0" y="0"/>
                </a:moveTo>
                <a:lnTo>
                  <a:pt x="5949978" y="0"/>
                </a:lnTo>
                <a:lnTo>
                  <a:pt x="5949978" y="3175801"/>
                </a:lnTo>
                <a:lnTo>
                  <a:pt x="0" y="3175801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/>
            </a:stretch>
          </a:blipFill>
        </p:spPr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0831770" y="2087685"/>
            <a:ext cx="6427530" cy="3627614"/>
            <a:chOff x="0" y="0"/>
            <a:chExt cx="1692847" cy="955421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692847" cy="955421"/>
            </a:xfrm>
            <a:custGeom>
              <a:avLst/>
              <a:gdLst/>
              <a:ahLst/>
              <a:cxnLst/>
              <a:rect l="l" t="t" r="r" b="b"/>
              <a:pathLst>
                <a:path w="1692847" h="955421">
                  <a:moveTo>
                    <a:pt x="0" y="0"/>
                  </a:moveTo>
                  <a:lnTo>
                    <a:pt x="1692847" y="0"/>
                  </a:lnTo>
                  <a:lnTo>
                    <a:pt x="1692847" y="955421"/>
                  </a:lnTo>
                  <a:lnTo>
                    <a:pt x="0" y="955421"/>
                  </a:lnTo>
                  <a:close/>
                </a:path>
              </a:pathLst>
            </a:custGeom>
            <a:solidFill>
              <a:srgbClr val="202020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28575"/>
              <a:ext cx="1692847" cy="98399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960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10831770" y="7081297"/>
            <a:ext cx="6427530" cy="90271"/>
            <a:chOff x="0" y="0"/>
            <a:chExt cx="1692847" cy="23775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1692847" cy="23775"/>
            </a:xfrm>
            <a:custGeom>
              <a:avLst/>
              <a:gdLst/>
              <a:ahLst/>
              <a:cxnLst/>
              <a:rect l="l" t="t" r="r" b="b"/>
              <a:pathLst>
                <a:path w="1692847" h="23775">
                  <a:moveTo>
                    <a:pt x="0" y="0"/>
                  </a:moveTo>
                  <a:lnTo>
                    <a:pt x="1692847" y="0"/>
                  </a:lnTo>
                  <a:lnTo>
                    <a:pt x="1692847" y="23775"/>
                  </a:lnTo>
                  <a:lnTo>
                    <a:pt x="0" y="23775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0" y="-28575"/>
              <a:ext cx="1692847" cy="523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960"/>
                </a:lnSpc>
              </a:pPr>
              <a:endParaRPr/>
            </a:p>
          </p:txBody>
        </p:sp>
      </p:grpSp>
      <p:sp>
        <p:nvSpPr>
          <p:cNvPr id="8" name="Freeform 8"/>
          <p:cNvSpPr/>
          <p:nvPr/>
        </p:nvSpPr>
        <p:spPr>
          <a:xfrm>
            <a:off x="10831770" y="6562400"/>
            <a:ext cx="272918" cy="211884"/>
          </a:xfrm>
          <a:custGeom>
            <a:avLst/>
            <a:gdLst/>
            <a:ahLst/>
            <a:cxnLst/>
            <a:rect l="l" t="t" r="r" b="b"/>
            <a:pathLst>
              <a:path w="272918" h="211884">
                <a:moveTo>
                  <a:pt x="0" y="0"/>
                </a:moveTo>
                <a:lnTo>
                  <a:pt x="272918" y="0"/>
                </a:lnTo>
                <a:lnTo>
                  <a:pt x="272918" y="211884"/>
                </a:lnTo>
                <a:lnTo>
                  <a:pt x="0" y="21188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9" name="Freeform 9"/>
          <p:cNvSpPr/>
          <p:nvPr/>
        </p:nvSpPr>
        <p:spPr>
          <a:xfrm flipH="1" flipV="1">
            <a:off x="16986382" y="1028700"/>
            <a:ext cx="272918" cy="211884"/>
          </a:xfrm>
          <a:custGeom>
            <a:avLst/>
            <a:gdLst/>
            <a:ahLst/>
            <a:cxnLst/>
            <a:rect l="l" t="t" r="r" b="b"/>
            <a:pathLst>
              <a:path w="272918" h="211884">
                <a:moveTo>
                  <a:pt x="272918" y="211884"/>
                </a:moveTo>
                <a:lnTo>
                  <a:pt x="0" y="211884"/>
                </a:lnTo>
                <a:lnTo>
                  <a:pt x="0" y="0"/>
                </a:lnTo>
                <a:lnTo>
                  <a:pt x="272918" y="0"/>
                </a:lnTo>
                <a:lnTo>
                  <a:pt x="272918" y="211884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10" name="Freeform 10"/>
          <p:cNvSpPr/>
          <p:nvPr/>
        </p:nvSpPr>
        <p:spPr>
          <a:xfrm>
            <a:off x="1022574" y="8839200"/>
            <a:ext cx="353568" cy="419100"/>
          </a:xfrm>
          <a:custGeom>
            <a:avLst/>
            <a:gdLst/>
            <a:ahLst/>
            <a:cxnLst/>
            <a:rect l="l" t="t" r="r" b="b"/>
            <a:pathLst>
              <a:path w="353568" h="419100">
                <a:moveTo>
                  <a:pt x="0" y="0"/>
                </a:moveTo>
                <a:lnTo>
                  <a:pt x="353568" y="0"/>
                </a:lnTo>
                <a:lnTo>
                  <a:pt x="353568" y="419100"/>
                </a:lnTo>
                <a:lnTo>
                  <a:pt x="0" y="4191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11" name="Freeform 11"/>
          <p:cNvSpPr/>
          <p:nvPr/>
        </p:nvSpPr>
        <p:spPr>
          <a:xfrm flipH="1">
            <a:off x="9409082" y="5439982"/>
            <a:ext cx="335294" cy="675501"/>
          </a:xfrm>
          <a:custGeom>
            <a:avLst/>
            <a:gdLst/>
            <a:ahLst/>
            <a:cxnLst/>
            <a:rect l="l" t="t" r="r" b="b"/>
            <a:pathLst>
              <a:path w="335294" h="675501">
                <a:moveTo>
                  <a:pt x="335294" y="0"/>
                </a:moveTo>
                <a:lnTo>
                  <a:pt x="0" y="0"/>
                </a:lnTo>
                <a:lnTo>
                  <a:pt x="0" y="675501"/>
                </a:lnTo>
                <a:lnTo>
                  <a:pt x="335294" y="675501"/>
                </a:lnTo>
                <a:lnTo>
                  <a:pt x="335294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  <p:sp>
        <p:nvSpPr>
          <p:cNvPr id="12" name="Freeform 12"/>
          <p:cNvSpPr/>
          <p:nvPr/>
        </p:nvSpPr>
        <p:spPr>
          <a:xfrm flipV="1">
            <a:off x="10831770" y="1028700"/>
            <a:ext cx="272918" cy="211884"/>
          </a:xfrm>
          <a:custGeom>
            <a:avLst/>
            <a:gdLst/>
            <a:ahLst/>
            <a:cxnLst/>
            <a:rect l="l" t="t" r="r" b="b"/>
            <a:pathLst>
              <a:path w="272918" h="211884">
                <a:moveTo>
                  <a:pt x="0" y="211884"/>
                </a:moveTo>
                <a:lnTo>
                  <a:pt x="272918" y="211884"/>
                </a:lnTo>
                <a:lnTo>
                  <a:pt x="272918" y="0"/>
                </a:lnTo>
                <a:lnTo>
                  <a:pt x="0" y="0"/>
                </a:lnTo>
                <a:lnTo>
                  <a:pt x="0" y="211884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13" name="Freeform 13"/>
          <p:cNvSpPr/>
          <p:nvPr/>
        </p:nvSpPr>
        <p:spPr>
          <a:xfrm flipH="1">
            <a:off x="16986382" y="6562400"/>
            <a:ext cx="272918" cy="211884"/>
          </a:xfrm>
          <a:custGeom>
            <a:avLst/>
            <a:gdLst/>
            <a:ahLst/>
            <a:cxnLst/>
            <a:rect l="l" t="t" r="r" b="b"/>
            <a:pathLst>
              <a:path w="272918" h="211884">
                <a:moveTo>
                  <a:pt x="272918" y="0"/>
                </a:moveTo>
                <a:lnTo>
                  <a:pt x="0" y="0"/>
                </a:lnTo>
                <a:lnTo>
                  <a:pt x="0" y="211884"/>
                </a:lnTo>
                <a:lnTo>
                  <a:pt x="272918" y="211884"/>
                </a:lnTo>
                <a:lnTo>
                  <a:pt x="272918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14" name="Freeform 14"/>
          <p:cNvSpPr/>
          <p:nvPr/>
        </p:nvSpPr>
        <p:spPr>
          <a:xfrm>
            <a:off x="940093" y="727063"/>
            <a:ext cx="1931240" cy="1919170"/>
          </a:xfrm>
          <a:custGeom>
            <a:avLst/>
            <a:gdLst/>
            <a:ahLst/>
            <a:cxnLst/>
            <a:rect l="l" t="t" r="r" b="b"/>
            <a:pathLst>
              <a:path w="1931240" h="1919170">
                <a:moveTo>
                  <a:pt x="0" y="0"/>
                </a:moveTo>
                <a:lnTo>
                  <a:pt x="1931240" y="0"/>
                </a:lnTo>
                <a:lnTo>
                  <a:pt x="1931240" y="1919170"/>
                </a:lnTo>
                <a:lnTo>
                  <a:pt x="0" y="1919170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/>
            </a:stretch>
          </a:blipFill>
        </p:spPr>
      </p:sp>
      <p:sp>
        <p:nvSpPr>
          <p:cNvPr id="15" name="Freeform 15"/>
          <p:cNvSpPr/>
          <p:nvPr/>
        </p:nvSpPr>
        <p:spPr>
          <a:xfrm>
            <a:off x="11827322" y="2255982"/>
            <a:ext cx="4436425" cy="3291021"/>
          </a:xfrm>
          <a:custGeom>
            <a:avLst/>
            <a:gdLst/>
            <a:ahLst/>
            <a:cxnLst/>
            <a:rect l="l" t="t" r="r" b="b"/>
            <a:pathLst>
              <a:path w="4436425" h="3291021">
                <a:moveTo>
                  <a:pt x="0" y="0"/>
                </a:moveTo>
                <a:lnTo>
                  <a:pt x="4436426" y="0"/>
                </a:lnTo>
                <a:lnTo>
                  <a:pt x="4436426" y="3291021"/>
                </a:lnTo>
                <a:lnTo>
                  <a:pt x="0" y="3291021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a:blipFill>
        </p:spPr>
      </p:sp>
      <p:sp>
        <p:nvSpPr>
          <p:cNvPr id="16" name="Freeform 16"/>
          <p:cNvSpPr/>
          <p:nvPr/>
        </p:nvSpPr>
        <p:spPr>
          <a:xfrm>
            <a:off x="13106284" y="2797276"/>
            <a:ext cx="1878502" cy="1688303"/>
          </a:xfrm>
          <a:custGeom>
            <a:avLst/>
            <a:gdLst/>
            <a:ahLst/>
            <a:cxnLst/>
            <a:rect l="l" t="t" r="r" b="b"/>
            <a:pathLst>
              <a:path w="1878502" h="1688303">
                <a:moveTo>
                  <a:pt x="0" y="0"/>
                </a:moveTo>
                <a:lnTo>
                  <a:pt x="1878502" y="0"/>
                </a:lnTo>
                <a:lnTo>
                  <a:pt x="1878502" y="1688303"/>
                </a:lnTo>
                <a:lnTo>
                  <a:pt x="0" y="1688303"/>
                </a:lnTo>
                <a:lnTo>
                  <a:pt x="0" y="0"/>
                </a:lnTo>
                <a:close/>
              </a:path>
            </a:pathLst>
          </a:custGeom>
          <a:blipFill>
            <a:blip r:embed="rId11"/>
            <a:stretch>
              <a:fillRect/>
            </a:stretch>
          </a:blipFill>
        </p:spPr>
      </p:sp>
      <p:sp>
        <p:nvSpPr>
          <p:cNvPr id="17" name="TextBox 17"/>
          <p:cNvSpPr txBox="1"/>
          <p:nvPr/>
        </p:nvSpPr>
        <p:spPr>
          <a:xfrm>
            <a:off x="10831770" y="7652701"/>
            <a:ext cx="7015243" cy="84711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005"/>
              </a:lnSpc>
            </a:pPr>
            <a:r>
              <a:rPr lang="en-US" sz="7150" spc="-586">
                <a:solidFill>
                  <a:srgbClr val="E8E8E8"/>
                </a:solidFill>
                <a:latin typeface="Open Sauce" panose="00000500000000000000"/>
                <a:ea typeface="Open Sauce" panose="00000500000000000000"/>
                <a:cs typeface="Open Sauce" panose="00000500000000000000"/>
                <a:sym typeface="Open Sauce" panose="00000500000000000000"/>
              </a:rPr>
              <a:t>Challenges Faced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1028700" y="5439982"/>
            <a:ext cx="5021195" cy="3714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000"/>
              </a:lnSpc>
            </a:pPr>
            <a:r>
              <a:rPr lang="en-US" sz="2500" spc="-124">
                <a:solidFill>
                  <a:srgbClr val="E8E8E8"/>
                </a:solidFill>
                <a:latin typeface="Open Sauce" panose="00000500000000000000"/>
                <a:ea typeface="Open Sauce" panose="00000500000000000000"/>
                <a:cs typeface="Open Sauce" panose="00000500000000000000"/>
                <a:sym typeface="Open Sauce" panose="00000500000000000000"/>
              </a:rPr>
              <a:t>Manual Testing Challenges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1565908" y="8839200"/>
            <a:ext cx="1114925" cy="41903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680"/>
              </a:lnSpc>
            </a:pPr>
            <a:r>
              <a:rPr lang="en-US" sz="1400" spc="-70">
                <a:solidFill>
                  <a:srgbClr val="E8E8E8"/>
                </a:solidFill>
                <a:latin typeface="Open Sauce" panose="00000500000000000000"/>
                <a:ea typeface="Open Sauce" panose="00000500000000000000"/>
                <a:cs typeface="Open Sauce" panose="00000500000000000000"/>
                <a:sym typeface="Open Sauce" panose="00000500000000000000"/>
              </a:rPr>
              <a:t>Thynk Unlimited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224696" y="6115483"/>
            <a:ext cx="6919974" cy="12573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680"/>
              </a:lnSpc>
            </a:pPr>
            <a:r>
              <a:rPr lang="en-US" sz="1400" b="1" i="1" spc="-70">
                <a:solidFill>
                  <a:srgbClr val="E8E8E8"/>
                </a:solidFill>
                <a:latin typeface="Open Sauce Bold Italics" panose="00000800000000000000"/>
                <a:ea typeface="Open Sauce Bold Italics" panose="00000800000000000000"/>
                <a:cs typeface="Open Sauce Bold Italics" panose="00000800000000000000"/>
                <a:sym typeface="Open Sauce Bold Italics" panose="00000800000000000000"/>
              </a:rPr>
              <a:t>The website was unstable and would crash frequently, disrupting test execution.</a:t>
            </a:r>
          </a:p>
          <a:p>
            <a:pPr algn="l">
              <a:lnSpc>
                <a:spcPts val="1680"/>
              </a:lnSpc>
            </a:pPr>
            <a:r>
              <a:rPr lang="en-US" sz="1400" b="1" i="1" spc="-70">
                <a:solidFill>
                  <a:srgbClr val="E8E8E8"/>
                </a:solidFill>
                <a:latin typeface="Open Sauce Bold Italics" panose="00000800000000000000"/>
                <a:ea typeface="Open Sauce Bold Italics" panose="00000800000000000000"/>
                <a:cs typeface="Open Sauce Bold Italics" panose="00000800000000000000"/>
                <a:sym typeface="Open Sauce Bold Italics" panose="00000800000000000000"/>
              </a:rPr>
              <a:t>During manual testing, some team members experienced disappearing leave requests, preventing them from completing the workflow.</a:t>
            </a:r>
          </a:p>
          <a:p>
            <a:pPr algn="l">
              <a:lnSpc>
                <a:spcPts val="1680"/>
              </a:lnSpc>
            </a:pPr>
            <a:r>
              <a:rPr lang="en-US" sz="1400" b="1" i="1" spc="-70">
                <a:solidFill>
                  <a:srgbClr val="E8E8E8"/>
                </a:solidFill>
                <a:latin typeface="Open Sauce Bold Italics" panose="00000800000000000000"/>
                <a:ea typeface="Open Sauce Bold Italics" panose="00000800000000000000"/>
                <a:cs typeface="Open Sauce Bold Italics" panose="00000800000000000000"/>
                <a:sym typeface="Open Sauce Bold Italics" panose="00000800000000000000"/>
              </a:rPr>
              <a:t>Complex scenarios required multiple user roles to validate, making coordination harder.</a:t>
            </a:r>
          </a:p>
          <a:p>
            <a:pPr algn="l">
              <a:lnSpc>
                <a:spcPts val="1680"/>
              </a:lnSpc>
            </a:pPr>
            <a:endParaRPr lang="en-US" sz="1400" b="1" i="1" spc="-70">
              <a:solidFill>
                <a:srgbClr val="E8E8E8"/>
              </a:solidFill>
              <a:latin typeface="Open Sauce Bold Italics" panose="00000800000000000000"/>
              <a:ea typeface="Open Sauce Bold Italics" panose="00000800000000000000"/>
              <a:cs typeface="Open Sauce Bold Italics" panose="00000800000000000000"/>
              <a:sym typeface="Open Sauce Bold Italics" panose="00000800000000000000"/>
            </a:endParaRPr>
          </a:p>
        </p:txBody>
      </p:sp>
      <p:sp>
        <p:nvSpPr>
          <p:cNvPr id="21" name="TextBox 21"/>
          <p:cNvSpPr txBox="1"/>
          <p:nvPr/>
        </p:nvSpPr>
        <p:spPr>
          <a:xfrm>
            <a:off x="2871333" y="8315474"/>
            <a:ext cx="7594585" cy="14478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040"/>
              </a:lnSpc>
            </a:pPr>
            <a:r>
              <a:rPr lang="en-US" sz="1700" spc="-84">
                <a:solidFill>
                  <a:srgbClr val="E8E8E8"/>
                </a:solidFill>
                <a:latin typeface="Open Sauce" panose="00000500000000000000"/>
                <a:ea typeface="Open Sauce" panose="00000500000000000000"/>
                <a:cs typeface="Open Sauce" panose="00000500000000000000"/>
                <a:sym typeface="Open Sauce" panose="00000500000000000000"/>
              </a:rPr>
              <a:t>Coordinating test execution among team members while dealing with unstable features.</a:t>
            </a:r>
          </a:p>
          <a:p>
            <a:pPr algn="l">
              <a:lnSpc>
                <a:spcPts val="2040"/>
              </a:lnSpc>
            </a:pPr>
            <a:r>
              <a:rPr lang="en-US" sz="1700" spc="-84">
                <a:solidFill>
                  <a:srgbClr val="E8E8E8"/>
                </a:solidFill>
                <a:latin typeface="Open Sauce" panose="00000500000000000000"/>
                <a:ea typeface="Open Sauce" panose="00000500000000000000"/>
                <a:cs typeface="Open Sauce" panose="00000500000000000000"/>
                <a:sym typeface="Open Sauce" panose="00000500000000000000"/>
              </a:rPr>
              <a:t>Maintaining clear documentation of steps and expected results to reproduce issues effectively.</a:t>
            </a:r>
          </a:p>
          <a:p>
            <a:pPr algn="l">
              <a:lnSpc>
                <a:spcPts val="1680"/>
              </a:lnSpc>
            </a:pPr>
            <a:endParaRPr lang="en-US" sz="1700" spc="-84">
              <a:solidFill>
                <a:srgbClr val="E8E8E8"/>
              </a:solidFill>
              <a:latin typeface="Open Sauce" panose="00000500000000000000"/>
              <a:ea typeface="Open Sauce" panose="00000500000000000000"/>
              <a:cs typeface="Open Sauce" panose="00000500000000000000"/>
              <a:sym typeface="Open Sauce" panose="00000500000000000000"/>
            </a:endParaRPr>
          </a:p>
          <a:p>
            <a:pPr algn="l">
              <a:lnSpc>
                <a:spcPts val="1680"/>
              </a:lnSpc>
            </a:pPr>
            <a:endParaRPr lang="en-US" sz="1700" spc="-84">
              <a:solidFill>
                <a:srgbClr val="E8E8E8"/>
              </a:solidFill>
              <a:latin typeface="Open Sauce" panose="00000500000000000000"/>
              <a:ea typeface="Open Sauce" panose="00000500000000000000"/>
              <a:cs typeface="Open Sauce" panose="00000500000000000000"/>
              <a:sym typeface="Open Sauce" panose="00000500000000000000"/>
            </a:endParaRPr>
          </a:p>
        </p:txBody>
      </p:sp>
      <p:sp>
        <p:nvSpPr>
          <p:cNvPr id="22" name="TextBox 22"/>
          <p:cNvSpPr txBox="1"/>
          <p:nvPr/>
        </p:nvSpPr>
        <p:spPr>
          <a:xfrm>
            <a:off x="3944588" y="7414576"/>
            <a:ext cx="5199412" cy="8667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640"/>
              </a:lnSpc>
            </a:pPr>
            <a:r>
              <a:rPr lang="en-US" sz="2200" b="1" i="1" spc="-109">
                <a:solidFill>
                  <a:srgbClr val="E8E8E8"/>
                </a:solidFill>
                <a:latin typeface="Open Sauce Bold Italics" panose="00000800000000000000"/>
                <a:ea typeface="Open Sauce Bold Italics" panose="00000800000000000000"/>
                <a:cs typeface="Open Sauce Bold Italics" panose="00000800000000000000"/>
                <a:sym typeface="Open Sauce Bold Italics" panose="00000800000000000000"/>
              </a:rPr>
              <a:t>Team &amp; Process Challenges</a:t>
            </a:r>
          </a:p>
          <a:p>
            <a:pPr algn="l">
              <a:lnSpc>
                <a:spcPts val="2160"/>
              </a:lnSpc>
            </a:pPr>
            <a:endParaRPr lang="en-US" sz="2200" b="1" i="1" spc="-109">
              <a:solidFill>
                <a:srgbClr val="E8E8E8"/>
              </a:solidFill>
              <a:latin typeface="Open Sauce Bold Italics" panose="00000800000000000000"/>
              <a:ea typeface="Open Sauce Bold Italics" panose="00000800000000000000"/>
              <a:cs typeface="Open Sauce Bold Italics" panose="00000800000000000000"/>
              <a:sym typeface="Open Sauce Bold Italics" panose="00000800000000000000"/>
            </a:endParaRPr>
          </a:p>
          <a:p>
            <a:pPr algn="l">
              <a:lnSpc>
                <a:spcPts val="2160"/>
              </a:lnSpc>
            </a:pPr>
            <a:endParaRPr lang="en-US" sz="2200" b="1" i="1" spc="-109">
              <a:solidFill>
                <a:srgbClr val="E8E8E8"/>
              </a:solidFill>
              <a:latin typeface="Open Sauce Bold Italics" panose="00000800000000000000"/>
              <a:ea typeface="Open Sauce Bold Italics" panose="00000800000000000000"/>
              <a:cs typeface="Open Sauce Bold Italics" panose="00000800000000000000"/>
              <a:sym typeface="Open Sauce Bold Italics" panose="00000800000000000000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8667867" y="4264871"/>
            <a:ext cx="8768217" cy="4781479"/>
            <a:chOff x="0" y="0"/>
            <a:chExt cx="2309325" cy="125932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309325" cy="1259320"/>
            </a:xfrm>
            <a:custGeom>
              <a:avLst/>
              <a:gdLst/>
              <a:ahLst/>
              <a:cxnLst/>
              <a:rect l="l" t="t" r="r" b="b"/>
              <a:pathLst>
                <a:path w="2309325" h="1259320">
                  <a:moveTo>
                    <a:pt x="0" y="0"/>
                  </a:moveTo>
                  <a:lnTo>
                    <a:pt x="2309325" y="0"/>
                  </a:lnTo>
                  <a:lnTo>
                    <a:pt x="2309325" y="1259320"/>
                  </a:lnTo>
                  <a:lnTo>
                    <a:pt x="0" y="1259320"/>
                  </a:lnTo>
                  <a:close/>
                </a:path>
              </a:pathLst>
            </a:custGeom>
            <a:solidFill>
              <a:srgbClr val="202020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28575"/>
              <a:ext cx="2309325" cy="128789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960"/>
                </a:lnSpc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>
            <a:off x="8491083" y="1028700"/>
            <a:ext cx="353568" cy="419100"/>
          </a:xfrm>
          <a:custGeom>
            <a:avLst/>
            <a:gdLst/>
            <a:ahLst/>
            <a:cxnLst/>
            <a:rect l="l" t="t" r="r" b="b"/>
            <a:pathLst>
              <a:path w="353568" h="419100">
                <a:moveTo>
                  <a:pt x="0" y="0"/>
                </a:moveTo>
                <a:lnTo>
                  <a:pt x="353568" y="0"/>
                </a:lnTo>
                <a:lnTo>
                  <a:pt x="353568" y="419100"/>
                </a:lnTo>
                <a:lnTo>
                  <a:pt x="0" y="4191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6" name="Freeform 6"/>
          <p:cNvSpPr/>
          <p:nvPr/>
        </p:nvSpPr>
        <p:spPr>
          <a:xfrm>
            <a:off x="1028700" y="9046350"/>
            <a:ext cx="272918" cy="211884"/>
          </a:xfrm>
          <a:custGeom>
            <a:avLst/>
            <a:gdLst/>
            <a:ahLst/>
            <a:cxnLst/>
            <a:rect l="l" t="t" r="r" b="b"/>
            <a:pathLst>
              <a:path w="272918" h="211884">
                <a:moveTo>
                  <a:pt x="0" y="0"/>
                </a:moveTo>
                <a:lnTo>
                  <a:pt x="272918" y="0"/>
                </a:lnTo>
                <a:lnTo>
                  <a:pt x="272918" y="211884"/>
                </a:lnTo>
                <a:lnTo>
                  <a:pt x="0" y="211884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7" name="Freeform 7"/>
          <p:cNvSpPr/>
          <p:nvPr/>
        </p:nvSpPr>
        <p:spPr>
          <a:xfrm flipV="1">
            <a:off x="1028700" y="1028700"/>
            <a:ext cx="272918" cy="211884"/>
          </a:xfrm>
          <a:custGeom>
            <a:avLst/>
            <a:gdLst/>
            <a:ahLst/>
            <a:cxnLst/>
            <a:rect l="l" t="t" r="r" b="b"/>
            <a:pathLst>
              <a:path w="272918" h="211884">
                <a:moveTo>
                  <a:pt x="0" y="211884"/>
                </a:moveTo>
                <a:lnTo>
                  <a:pt x="272918" y="211884"/>
                </a:lnTo>
                <a:lnTo>
                  <a:pt x="272918" y="0"/>
                </a:lnTo>
                <a:lnTo>
                  <a:pt x="0" y="0"/>
                </a:lnTo>
                <a:lnTo>
                  <a:pt x="0" y="211884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8" name="Freeform 8"/>
          <p:cNvSpPr/>
          <p:nvPr/>
        </p:nvSpPr>
        <p:spPr>
          <a:xfrm flipH="1">
            <a:off x="1028700" y="4805750"/>
            <a:ext cx="335294" cy="675501"/>
          </a:xfrm>
          <a:custGeom>
            <a:avLst/>
            <a:gdLst/>
            <a:ahLst/>
            <a:cxnLst/>
            <a:rect l="l" t="t" r="r" b="b"/>
            <a:pathLst>
              <a:path w="335294" h="675501">
                <a:moveTo>
                  <a:pt x="335294" y="0"/>
                </a:moveTo>
                <a:lnTo>
                  <a:pt x="0" y="0"/>
                </a:lnTo>
                <a:lnTo>
                  <a:pt x="0" y="675500"/>
                </a:lnTo>
                <a:lnTo>
                  <a:pt x="335294" y="675500"/>
                </a:lnTo>
                <a:lnTo>
                  <a:pt x="335294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  <p:sp>
        <p:nvSpPr>
          <p:cNvPr id="9" name="Freeform 9"/>
          <p:cNvSpPr/>
          <p:nvPr/>
        </p:nvSpPr>
        <p:spPr>
          <a:xfrm>
            <a:off x="1921026" y="5746875"/>
            <a:ext cx="5950649" cy="4511674"/>
          </a:xfrm>
          <a:custGeom>
            <a:avLst/>
            <a:gdLst/>
            <a:ahLst/>
            <a:cxnLst/>
            <a:rect l="l" t="t" r="r" b="b"/>
            <a:pathLst>
              <a:path w="5950649" h="4511674">
                <a:moveTo>
                  <a:pt x="0" y="0"/>
                </a:moveTo>
                <a:lnTo>
                  <a:pt x="5950649" y="0"/>
                </a:lnTo>
                <a:lnTo>
                  <a:pt x="5950649" y="4511674"/>
                </a:lnTo>
                <a:lnTo>
                  <a:pt x="0" y="4511674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</p:sp>
      <p:sp>
        <p:nvSpPr>
          <p:cNvPr id="10" name="TextBox 10"/>
          <p:cNvSpPr txBox="1"/>
          <p:nvPr/>
        </p:nvSpPr>
        <p:spPr>
          <a:xfrm>
            <a:off x="10227144" y="1880889"/>
            <a:ext cx="7032156" cy="75981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470"/>
              </a:lnSpc>
            </a:pPr>
            <a:r>
              <a:rPr lang="en-US" sz="6510" spc="-533">
                <a:solidFill>
                  <a:srgbClr val="E8E8E8"/>
                </a:solidFill>
                <a:latin typeface="Open Sauce" panose="00000500000000000000"/>
                <a:ea typeface="Open Sauce" panose="00000500000000000000"/>
                <a:cs typeface="Open Sauce" panose="00000500000000000000"/>
                <a:sym typeface="Open Sauce" panose="00000500000000000000"/>
              </a:rPr>
              <a:t>Lessons Learned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8979076" y="4805750"/>
            <a:ext cx="8457008" cy="35909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640"/>
              </a:lnSpc>
            </a:pPr>
            <a:r>
              <a:rPr lang="en-US" sz="2200" b="1" spc="-109">
                <a:solidFill>
                  <a:srgbClr val="E8E8E8"/>
                </a:solidFill>
                <a:latin typeface="Open Sauce Bold" panose="00000800000000000000"/>
                <a:ea typeface="Open Sauce Bold" panose="00000800000000000000"/>
                <a:cs typeface="Open Sauce Bold" panose="00000800000000000000"/>
                <a:sym typeface="Open Sauce Bold" panose="00000800000000000000"/>
              </a:rPr>
              <a:t>Team Collaboration:</a:t>
            </a:r>
          </a:p>
          <a:p>
            <a:pPr algn="l">
              <a:lnSpc>
                <a:spcPts val="2040"/>
              </a:lnSpc>
            </a:pPr>
            <a:r>
              <a:rPr lang="en-US" sz="1700" spc="-84">
                <a:solidFill>
                  <a:srgbClr val="E8E8E8"/>
                </a:solidFill>
                <a:latin typeface="Open Sauce" panose="00000500000000000000"/>
                <a:ea typeface="Open Sauce" panose="00000500000000000000"/>
                <a:cs typeface="Open Sauce" panose="00000500000000000000"/>
                <a:sym typeface="Open Sauce" panose="00000500000000000000"/>
              </a:rPr>
              <a:t> Working closely as a team increased test coverage, helped uncover critical issues faster, and ensured consistent understanding of workflows.</a:t>
            </a:r>
          </a:p>
          <a:p>
            <a:pPr algn="l">
              <a:lnSpc>
                <a:spcPts val="2640"/>
              </a:lnSpc>
            </a:pPr>
            <a:r>
              <a:rPr lang="en-US" sz="2200" b="1" spc="-109">
                <a:solidFill>
                  <a:srgbClr val="E8E8E8"/>
                </a:solidFill>
                <a:latin typeface="Open Sauce Bold" panose="00000800000000000000"/>
                <a:ea typeface="Open Sauce Bold" panose="00000800000000000000"/>
                <a:cs typeface="Open Sauce Bold" panose="00000800000000000000"/>
                <a:sym typeface="Open Sauce Bold" panose="00000800000000000000"/>
              </a:rPr>
              <a:t>Effective Reporting:</a:t>
            </a:r>
          </a:p>
          <a:p>
            <a:pPr algn="l">
              <a:lnSpc>
                <a:spcPts val="2040"/>
              </a:lnSpc>
            </a:pPr>
            <a:r>
              <a:rPr lang="en-US" sz="1700" spc="-84">
                <a:solidFill>
                  <a:srgbClr val="E8E8E8"/>
                </a:solidFill>
                <a:latin typeface="Open Sauce" panose="00000500000000000000"/>
                <a:ea typeface="Open Sauce" panose="00000500000000000000"/>
                <a:cs typeface="Open Sauce" panose="00000500000000000000"/>
                <a:sym typeface="Open Sauce" panose="00000500000000000000"/>
              </a:rPr>
              <a:t> Implementing Allure Reports provided visual insights, detailed execution steps, and screenshots for both passed and failed tests, improving transparency.</a:t>
            </a:r>
          </a:p>
          <a:p>
            <a:pPr algn="l">
              <a:lnSpc>
                <a:spcPts val="2520"/>
              </a:lnSpc>
            </a:pPr>
            <a:r>
              <a:rPr lang="en-US" sz="2100" b="1" spc="-104">
                <a:solidFill>
                  <a:srgbClr val="E8E8E8"/>
                </a:solidFill>
                <a:latin typeface="Open Sauce Bold" panose="00000800000000000000"/>
                <a:ea typeface="Open Sauce Bold" panose="00000800000000000000"/>
                <a:cs typeface="Open Sauce Bold" panose="00000800000000000000"/>
                <a:sym typeface="Open Sauce Bold" panose="00000800000000000000"/>
              </a:rPr>
              <a:t>Adaptability &amp; Problem Solving:</a:t>
            </a:r>
          </a:p>
          <a:p>
            <a:pPr algn="l">
              <a:lnSpc>
                <a:spcPts val="2040"/>
              </a:lnSpc>
            </a:pPr>
            <a:r>
              <a:rPr lang="en-US" sz="1700" spc="-84">
                <a:solidFill>
                  <a:srgbClr val="E8E8E8"/>
                </a:solidFill>
                <a:latin typeface="Open Sauce" panose="00000500000000000000"/>
                <a:ea typeface="Open Sauce" panose="00000500000000000000"/>
                <a:cs typeface="Open Sauce" panose="00000500000000000000"/>
                <a:sym typeface="Open Sauce" panose="00000500000000000000"/>
              </a:rPr>
              <a:t> Handling unstable website behavior, disappearing data, and dynamic workflows taught the team to adapt scripts, improve synchronization, and anticipate issues proactively.</a:t>
            </a:r>
          </a:p>
          <a:p>
            <a:pPr algn="l">
              <a:lnSpc>
                <a:spcPts val="2400"/>
              </a:lnSpc>
            </a:pPr>
            <a:r>
              <a:rPr lang="en-US" sz="2000" b="1" spc="-99">
                <a:solidFill>
                  <a:srgbClr val="E8E8E8"/>
                </a:solidFill>
                <a:latin typeface="Open Sauce Bold" panose="00000800000000000000"/>
                <a:ea typeface="Open Sauce Bold" panose="00000800000000000000"/>
                <a:cs typeface="Open Sauce Bold" panose="00000800000000000000"/>
                <a:sym typeface="Open Sauce Bold" panose="00000800000000000000"/>
              </a:rPr>
              <a:t>Continuous Improvement:</a:t>
            </a:r>
          </a:p>
          <a:p>
            <a:pPr algn="l">
              <a:lnSpc>
                <a:spcPts val="2040"/>
              </a:lnSpc>
            </a:pPr>
            <a:r>
              <a:rPr lang="en-US" sz="1700" spc="-84">
                <a:solidFill>
                  <a:srgbClr val="E8E8E8"/>
                </a:solidFill>
                <a:latin typeface="Open Sauce" panose="00000500000000000000"/>
                <a:ea typeface="Open Sauce" panose="00000500000000000000"/>
                <a:cs typeface="Open Sauce" panose="00000500000000000000"/>
                <a:sym typeface="Open Sauce" panose="00000500000000000000"/>
              </a:rPr>
              <a:t> Lessons from this project can be applied to future projects to streamline test planning, automation, and reporting.</a:t>
            </a:r>
          </a:p>
          <a:p>
            <a:pPr algn="l">
              <a:lnSpc>
                <a:spcPts val="2040"/>
              </a:lnSpc>
            </a:pPr>
            <a:endParaRPr lang="en-US" sz="1700" spc="-84">
              <a:solidFill>
                <a:srgbClr val="E8E8E8"/>
              </a:solidFill>
              <a:latin typeface="Open Sauce" panose="00000500000000000000"/>
              <a:ea typeface="Open Sauce" panose="00000500000000000000"/>
              <a:cs typeface="Open Sauce" panose="00000500000000000000"/>
              <a:sym typeface="Open Sauce" panose="00000500000000000000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5742936" y="7801612"/>
            <a:ext cx="5799490" cy="90271"/>
            <a:chOff x="0" y="0"/>
            <a:chExt cx="1527438" cy="23775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527438" cy="23775"/>
            </a:xfrm>
            <a:custGeom>
              <a:avLst/>
              <a:gdLst/>
              <a:ahLst/>
              <a:cxnLst/>
              <a:rect l="l" t="t" r="r" b="b"/>
              <a:pathLst>
                <a:path w="1527438" h="23775">
                  <a:moveTo>
                    <a:pt x="0" y="0"/>
                  </a:moveTo>
                  <a:lnTo>
                    <a:pt x="1527438" y="0"/>
                  </a:lnTo>
                  <a:lnTo>
                    <a:pt x="1527438" y="23775"/>
                  </a:lnTo>
                  <a:lnTo>
                    <a:pt x="0" y="23775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28575"/>
              <a:ext cx="1527438" cy="523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960"/>
                </a:lnSpc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>
            <a:off x="3337635" y="8392383"/>
            <a:ext cx="272918" cy="211884"/>
          </a:xfrm>
          <a:custGeom>
            <a:avLst/>
            <a:gdLst/>
            <a:ahLst/>
            <a:cxnLst/>
            <a:rect l="l" t="t" r="r" b="b"/>
            <a:pathLst>
              <a:path w="272918" h="211884">
                <a:moveTo>
                  <a:pt x="0" y="0"/>
                </a:moveTo>
                <a:lnTo>
                  <a:pt x="272918" y="0"/>
                </a:lnTo>
                <a:lnTo>
                  <a:pt x="272918" y="211884"/>
                </a:lnTo>
                <a:lnTo>
                  <a:pt x="0" y="21188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6" name="Freeform 6"/>
          <p:cNvSpPr/>
          <p:nvPr/>
        </p:nvSpPr>
        <p:spPr>
          <a:xfrm flipH="1" flipV="1">
            <a:off x="12418110" y="2504482"/>
            <a:ext cx="272918" cy="211884"/>
          </a:xfrm>
          <a:custGeom>
            <a:avLst/>
            <a:gdLst/>
            <a:ahLst/>
            <a:cxnLst/>
            <a:rect l="l" t="t" r="r" b="b"/>
            <a:pathLst>
              <a:path w="272918" h="211884">
                <a:moveTo>
                  <a:pt x="272918" y="211884"/>
                </a:moveTo>
                <a:lnTo>
                  <a:pt x="0" y="211884"/>
                </a:lnTo>
                <a:lnTo>
                  <a:pt x="0" y="0"/>
                </a:lnTo>
                <a:lnTo>
                  <a:pt x="272918" y="0"/>
                </a:lnTo>
                <a:lnTo>
                  <a:pt x="272918" y="211884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7" name="Freeform 7"/>
          <p:cNvSpPr/>
          <p:nvPr/>
        </p:nvSpPr>
        <p:spPr>
          <a:xfrm>
            <a:off x="1022574" y="1028700"/>
            <a:ext cx="353568" cy="419100"/>
          </a:xfrm>
          <a:custGeom>
            <a:avLst/>
            <a:gdLst/>
            <a:ahLst/>
            <a:cxnLst/>
            <a:rect l="l" t="t" r="r" b="b"/>
            <a:pathLst>
              <a:path w="353568" h="419100">
                <a:moveTo>
                  <a:pt x="0" y="0"/>
                </a:moveTo>
                <a:lnTo>
                  <a:pt x="353568" y="0"/>
                </a:lnTo>
                <a:lnTo>
                  <a:pt x="353568" y="419100"/>
                </a:lnTo>
                <a:lnTo>
                  <a:pt x="0" y="4191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8" name="Freeform 8"/>
          <p:cNvSpPr/>
          <p:nvPr/>
        </p:nvSpPr>
        <p:spPr>
          <a:xfrm flipH="1">
            <a:off x="12418110" y="8286441"/>
            <a:ext cx="272918" cy="211884"/>
          </a:xfrm>
          <a:custGeom>
            <a:avLst/>
            <a:gdLst/>
            <a:ahLst/>
            <a:cxnLst/>
            <a:rect l="l" t="t" r="r" b="b"/>
            <a:pathLst>
              <a:path w="272918" h="211884">
                <a:moveTo>
                  <a:pt x="272918" y="0"/>
                </a:moveTo>
                <a:lnTo>
                  <a:pt x="0" y="0"/>
                </a:lnTo>
                <a:lnTo>
                  <a:pt x="0" y="211884"/>
                </a:lnTo>
                <a:lnTo>
                  <a:pt x="272918" y="211884"/>
                </a:lnTo>
                <a:lnTo>
                  <a:pt x="272918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9" name="Freeform 9"/>
          <p:cNvSpPr/>
          <p:nvPr/>
        </p:nvSpPr>
        <p:spPr>
          <a:xfrm flipV="1">
            <a:off x="3201175" y="2610424"/>
            <a:ext cx="272918" cy="211884"/>
          </a:xfrm>
          <a:custGeom>
            <a:avLst/>
            <a:gdLst/>
            <a:ahLst/>
            <a:cxnLst/>
            <a:rect l="l" t="t" r="r" b="b"/>
            <a:pathLst>
              <a:path w="272918" h="211884">
                <a:moveTo>
                  <a:pt x="0" y="211884"/>
                </a:moveTo>
                <a:lnTo>
                  <a:pt x="272919" y="211884"/>
                </a:lnTo>
                <a:lnTo>
                  <a:pt x="272919" y="0"/>
                </a:lnTo>
                <a:lnTo>
                  <a:pt x="0" y="0"/>
                </a:lnTo>
                <a:lnTo>
                  <a:pt x="0" y="211884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10" name="Freeform 10"/>
          <p:cNvSpPr/>
          <p:nvPr/>
        </p:nvSpPr>
        <p:spPr>
          <a:xfrm>
            <a:off x="7225806" y="4775277"/>
            <a:ext cx="2833749" cy="3026334"/>
          </a:xfrm>
          <a:custGeom>
            <a:avLst/>
            <a:gdLst/>
            <a:ahLst/>
            <a:cxnLst/>
            <a:rect l="l" t="t" r="r" b="b"/>
            <a:pathLst>
              <a:path w="2833749" h="3026334">
                <a:moveTo>
                  <a:pt x="0" y="0"/>
                </a:moveTo>
                <a:lnTo>
                  <a:pt x="2833749" y="0"/>
                </a:lnTo>
                <a:lnTo>
                  <a:pt x="2833749" y="3026335"/>
                </a:lnTo>
                <a:lnTo>
                  <a:pt x="0" y="3026335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  <p:sp>
        <p:nvSpPr>
          <p:cNvPr id="11" name="TextBox 11"/>
          <p:cNvSpPr txBox="1"/>
          <p:nvPr/>
        </p:nvSpPr>
        <p:spPr>
          <a:xfrm>
            <a:off x="5541981" y="2847382"/>
            <a:ext cx="6685672" cy="114140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195"/>
              </a:lnSpc>
            </a:pPr>
            <a:r>
              <a:rPr lang="en-US" sz="9755" b="1" spc="-800">
                <a:solidFill>
                  <a:srgbClr val="FE7A1E"/>
                </a:solidFill>
                <a:latin typeface="Open Sauce Bold" panose="00000800000000000000"/>
                <a:ea typeface="Open Sauce Bold" panose="00000800000000000000"/>
                <a:cs typeface="Open Sauce Bold" panose="00000800000000000000"/>
                <a:sym typeface="Open Sauce Bold" panose="00000800000000000000"/>
              </a:rPr>
              <a:t>Thank You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3022</Words>
  <Application>Microsoft Office PowerPoint</Application>
  <PresentationFormat>Custom</PresentationFormat>
  <Paragraphs>103</Paragraphs>
  <Slides>9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0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Black White and Pink Modern Software Engineer Presentation</dc:title>
  <dc:creator/>
  <cp:lastModifiedBy>Khadiga Ossama</cp:lastModifiedBy>
  <cp:revision>3</cp:revision>
  <dcterms:created xsi:type="dcterms:W3CDTF">2006-08-16T00:00:00Z</dcterms:created>
  <dcterms:modified xsi:type="dcterms:W3CDTF">2025-11-29T11:46:05Z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2719A3A0A0984D8EBF8EF170F9E307AA_13</vt:lpwstr>
  </property>
  <property fmtid="{D5CDD505-2E9C-101B-9397-08002B2CF9AE}" pid="3" name="KSOProductBuildVer">
    <vt:lpwstr>1033-12.2.0.23155</vt:lpwstr>
  </property>
</Properties>
</file>

<file path=docProps/thumbnail.jpeg>
</file>